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Canva Sans Bold" charset="1" panose="020B0803030501040103"/>
      <p:regular r:id="rId17"/>
    </p:embeddedFont>
    <p:embeddedFont>
      <p:font typeface="Garet Bold" charset="1" panose="00000000000000000000"/>
      <p:regular r:id="rId18"/>
    </p:embeddedFont>
    <p:embeddedFont>
      <p:font typeface="Archivo Black" charset="1" panose="020B0A03020202020B04"/>
      <p:regular r:id="rId19"/>
    </p:embeddedFont>
    <p:embeddedFont>
      <p:font typeface="Garet"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3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5.jpeg" Type="http://schemas.openxmlformats.org/officeDocument/2006/relationships/image"/><Relationship Id="rId6" Target="../media/image16.png" Type="http://schemas.openxmlformats.org/officeDocument/2006/relationships/image"/><Relationship Id="rId7" Target="../media/image17.jpeg" Type="http://schemas.openxmlformats.org/officeDocument/2006/relationships/image"/><Relationship Id="rId8" Target="../media/image1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9.jpe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jpeg" Type="http://schemas.openxmlformats.org/officeDocument/2006/relationships/image"/><Relationship Id="rId9" Target="../media/image2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6803873" y="245250"/>
            <a:ext cx="1152975" cy="1347633"/>
          </a:xfrm>
          <a:custGeom>
            <a:avLst/>
            <a:gdLst/>
            <a:ahLst/>
            <a:cxnLst/>
            <a:rect r="r" b="b" t="t" l="l"/>
            <a:pathLst>
              <a:path h="1347633" w="1152975">
                <a:moveTo>
                  <a:pt x="0" y="0"/>
                </a:moveTo>
                <a:lnTo>
                  <a:pt x="1152975" y="0"/>
                </a:lnTo>
                <a:lnTo>
                  <a:pt x="1152975" y="1347633"/>
                </a:lnTo>
                <a:lnTo>
                  <a:pt x="0" y="1347633"/>
                </a:lnTo>
                <a:lnTo>
                  <a:pt x="0" y="0"/>
                </a:lnTo>
                <a:close/>
              </a:path>
            </a:pathLst>
          </a:custGeom>
          <a:blipFill>
            <a:blip r:embed="rId3"/>
            <a:stretch>
              <a:fillRect l="0" t="0" r="0" b="0"/>
            </a:stretch>
          </a:blipFill>
        </p:spPr>
      </p:sp>
      <p:sp>
        <p:nvSpPr>
          <p:cNvPr name="TextBox 4" id="4"/>
          <p:cNvSpPr txBox="true"/>
          <p:nvPr/>
        </p:nvSpPr>
        <p:spPr>
          <a:xfrm rot="0">
            <a:off x="1678732" y="4547235"/>
            <a:ext cx="14930536" cy="2154555"/>
          </a:xfrm>
          <a:prstGeom prst="rect">
            <a:avLst/>
          </a:prstGeom>
        </p:spPr>
        <p:txBody>
          <a:bodyPr anchor="t" rtlCol="false" tIns="0" lIns="0" bIns="0" rIns="0">
            <a:spAutoFit/>
          </a:bodyPr>
          <a:lstStyle/>
          <a:p>
            <a:pPr algn="ctr">
              <a:lnSpc>
                <a:spcPts val="5459"/>
              </a:lnSpc>
            </a:pPr>
            <a:r>
              <a:rPr lang="en-US" b="true" sz="6999" spc="-552">
                <a:solidFill>
                  <a:srgbClr val="000000"/>
                </a:solidFill>
                <a:latin typeface="Canva Sans Bold"/>
                <a:ea typeface="Canva Sans Bold"/>
                <a:cs typeface="Canva Sans Bold"/>
                <a:sym typeface="Canva Sans Bold"/>
              </a:rPr>
              <a:t>AI-Enabled Digital Forensics for</a:t>
            </a:r>
          </a:p>
          <a:p>
            <a:pPr algn="ctr">
              <a:lnSpc>
                <a:spcPts val="5459"/>
              </a:lnSpc>
            </a:pPr>
          </a:p>
          <a:p>
            <a:pPr algn="ctr" marL="0" indent="0" lvl="0">
              <a:lnSpc>
                <a:spcPts val="5459"/>
              </a:lnSpc>
              <a:spcBef>
                <a:spcPct val="0"/>
              </a:spcBef>
            </a:pPr>
            <a:r>
              <a:rPr lang="en-US" b="true" sz="6999" spc="-552">
                <a:solidFill>
                  <a:srgbClr val="000000"/>
                </a:solidFill>
                <a:latin typeface="Canva Sans Bold"/>
                <a:ea typeface="Canva Sans Bold"/>
                <a:cs typeface="Canva Sans Bold"/>
                <a:sym typeface="Canva Sans Bold"/>
              </a:rPr>
              <a:t>Additive Manufacturing</a:t>
            </a:r>
          </a:p>
        </p:txBody>
      </p:sp>
      <p:sp>
        <p:nvSpPr>
          <p:cNvPr name="Freeform 5" id="5"/>
          <p:cNvSpPr/>
          <p:nvPr/>
        </p:nvSpPr>
        <p:spPr>
          <a:xfrm flipH="false" flipV="false" rot="0">
            <a:off x="392548" y="383239"/>
            <a:ext cx="3390793" cy="1071656"/>
          </a:xfrm>
          <a:custGeom>
            <a:avLst/>
            <a:gdLst/>
            <a:ahLst/>
            <a:cxnLst/>
            <a:rect r="r" b="b" t="t" l="l"/>
            <a:pathLst>
              <a:path h="1071656" w="3390793">
                <a:moveTo>
                  <a:pt x="0" y="0"/>
                </a:moveTo>
                <a:lnTo>
                  <a:pt x="3390792" y="0"/>
                </a:lnTo>
                <a:lnTo>
                  <a:pt x="3390792" y="1071655"/>
                </a:lnTo>
                <a:lnTo>
                  <a:pt x="0" y="1071655"/>
                </a:lnTo>
                <a:lnTo>
                  <a:pt x="0" y="0"/>
                </a:lnTo>
                <a:close/>
              </a:path>
            </a:pathLst>
          </a:custGeom>
          <a:blipFill>
            <a:blip r:embed="rId4"/>
            <a:stretch>
              <a:fillRect l="0" t="-99705" r="0" b="-116701"/>
            </a:stretch>
          </a:blipFill>
        </p:spPr>
      </p:sp>
      <p:sp>
        <p:nvSpPr>
          <p:cNvPr name="TextBox 6" id="6"/>
          <p:cNvSpPr txBox="true"/>
          <p:nvPr/>
        </p:nvSpPr>
        <p:spPr>
          <a:xfrm rot="0">
            <a:off x="1028700" y="8677224"/>
            <a:ext cx="3366096" cy="236855"/>
          </a:xfrm>
          <a:prstGeom prst="rect">
            <a:avLst/>
          </a:prstGeom>
        </p:spPr>
        <p:txBody>
          <a:bodyPr anchor="t" rtlCol="false" tIns="0" lIns="0" bIns="0" rIns="0">
            <a:spAutoFit/>
          </a:bodyPr>
          <a:lstStyle/>
          <a:p>
            <a:pPr algn="l" marL="0" indent="0" lvl="0">
              <a:lnSpc>
                <a:spcPts val="2079"/>
              </a:lnSpc>
              <a:spcBef>
                <a:spcPct val="0"/>
              </a:spcBef>
            </a:pPr>
            <a:r>
              <a:rPr lang="en-US" b="true" sz="1599">
                <a:solidFill>
                  <a:srgbClr val="2B2B2B"/>
                </a:solidFill>
                <a:latin typeface="Garet Bold"/>
                <a:ea typeface="Garet Bold"/>
                <a:cs typeface="Garet Bold"/>
                <a:sym typeface="Garet Bold"/>
              </a:rPr>
              <a:t>PROF. GREG GIBBONS</a:t>
            </a:r>
          </a:p>
        </p:txBody>
      </p:sp>
      <p:sp>
        <p:nvSpPr>
          <p:cNvPr name="TextBox 7" id="7"/>
          <p:cNvSpPr txBox="true"/>
          <p:nvPr/>
        </p:nvSpPr>
        <p:spPr>
          <a:xfrm rot="0">
            <a:off x="1028700" y="8914079"/>
            <a:ext cx="3366096" cy="236855"/>
          </a:xfrm>
          <a:prstGeom prst="rect">
            <a:avLst/>
          </a:prstGeom>
        </p:spPr>
        <p:txBody>
          <a:bodyPr anchor="t" rtlCol="false" tIns="0" lIns="0" bIns="0" rIns="0">
            <a:spAutoFit/>
          </a:bodyPr>
          <a:lstStyle/>
          <a:p>
            <a:pPr algn="l" marL="0" indent="0" lvl="0">
              <a:lnSpc>
                <a:spcPts val="2079"/>
              </a:lnSpc>
              <a:spcBef>
                <a:spcPct val="0"/>
              </a:spcBef>
            </a:pPr>
            <a:r>
              <a:rPr lang="en-US" b="true" sz="1599">
                <a:solidFill>
                  <a:srgbClr val="2B2B2B"/>
                </a:solidFill>
                <a:latin typeface="Garet Bold"/>
                <a:ea typeface="Garet Bold"/>
                <a:cs typeface="Garet Bold"/>
                <a:sym typeface="Garet Bold"/>
              </a:rPr>
              <a:t>PROF. DIMITRY ISAKOV</a:t>
            </a:r>
          </a:p>
        </p:txBody>
      </p:sp>
      <p:sp>
        <p:nvSpPr>
          <p:cNvPr name="TextBox 8" id="8"/>
          <p:cNvSpPr txBox="true"/>
          <p:nvPr/>
        </p:nvSpPr>
        <p:spPr>
          <a:xfrm rot="0">
            <a:off x="14921904" y="8558796"/>
            <a:ext cx="3366096" cy="236855"/>
          </a:xfrm>
          <a:prstGeom prst="rect">
            <a:avLst/>
          </a:prstGeom>
        </p:spPr>
        <p:txBody>
          <a:bodyPr anchor="t" rtlCol="false" tIns="0" lIns="0" bIns="0" rIns="0">
            <a:spAutoFit/>
          </a:bodyPr>
          <a:lstStyle/>
          <a:p>
            <a:pPr algn="l" marL="0" indent="0" lvl="0">
              <a:lnSpc>
                <a:spcPts val="2079"/>
              </a:lnSpc>
              <a:spcBef>
                <a:spcPct val="0"/>
              </a:spcBef>
            </a:pPr>
            <a:r>
              <a:rPr lang="en-US" b="true" sz="1599">
                <a:solidFill>
                  <a:srgbClr val="2B2B2B"/>
                </a:solidFill>
                <a:latin typeface="Garet Bold"/>
                <a:ea typeface="Garet Bold"/>
                <a:cs typeface="Garet Bold"/>
                <a:sym typeface="Garet Bold"/>
              </a:rPr>
              <a:t>ISHAN KANODIA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028700" y="1530582"/>
            <a:ext cx="4256751" cy="785704"/>
          </a:xfrm>
          <a:prstGeom prst="rect">
            <a:avLst/>
          </a:prstGeom>
        </p:spPr>
        <p:txBody>
          <a:bodyPr anchor="t" rtlCol="false" tIns="0" lIns="0" bIns="0" rIns="0">
            <a:spAutoFit/>
          </a:bodyPr>
          <a:lstStyle/>
          <a:p>
            <a:pPr algn="l" marL="0" indent="0" lvl="0">
              <a:lnSpc>
                <a:spcPts val="5808"/>
              </a:lnSpc>
              <a:spcBef>
                <a:spcPct val="0"/>
              </a:spcBef>
            </a:pPr>
            <a:r>
              <a:rPr lang="en-US" sz="5808" spc="-458">
                <a:solidFill>
                  <a:srgbClr val="000000"/>
                </a:solidFill>
                <a:latin typeface="Archivo Black"/>
                <a:ea typeface="Archivo Black"/>
                <a:cs typeface="Archivo Black"/>
                <a:sym typeface="Archivo Black"/>
              </a:rPr>
              <a:t>Conclusion</a:t>
            </a:r>
          </a:p>
        </p:txBody>
      </p:sp>
      <p:sp>
        <p:nvSpPr>
          <p:cNvPr name="Freeform 4" id="4"/>
          <p:cNvSpPr/>
          <p:nvPr/>
        </p:nvSpPr>
        <p:spPr>
          <a:xfrm flipH="false" flipV="false" rot="0">
            <a:off x="16803873" y="245250"/>
            <a:ext cx="1152975" cy="1347633"/>
          </a:xfrm>
          <a:custGeom>
            <a:avLst/>
            <a:gdLst/>
            <a:ahLst/>
            <a:cxnLst/>
            <a:rect r="r" b="b" t="t" l="l"/>
            <a:pathLst>
              <a:path h="1347633" w="1152975">
                <a:moveTo>
                  <a:pt x="0" y="0"/>
                </a:moveTo>
                <a:lnTo>
                  <a:pt x="1152975" y="0"/>
                </a:lnTo>
                <a:lnTo>
                  <a:pt x="1152975" y="1347633"/>
                </a:lnTo>
                <a:lnTo>
                  <a:pt x="0" y="1347633"/>
                </a:lnTo>
                <a:lnTo>
                  <a:pt x="0" y="0"/>
                </a:lnTo>
                <a:close/>
              </a:path>
            </a:pathLst>
          </a:custGeom>
          <a:blipFill>
            <a:blip r:embed="rId3"/>
            <a:stretch>
              <a:fillRect l="0" t="0" r="0" b="0"/>
            </a:stretch>
          </a:blipFill>
        </p:spPr>
      </p:sp>
      <p:sp>
        <p:nvSpPr>
          <p:cNvPr name="Freeform 5" id="5"/>
          <p:cNvSpPr/>
          <p:nvPr/>
        </p:nvSpPr>
        <p:spPr>
          <a:xfrm flipH="false" flipV="false" rot="0">
            <a:off x="392548" y="383239"/>
            <a:ext cx="3390793" cy="1071656"/>
          </a:xfrm>
          <a:custGeom>
            <a:avLst/>
            <a:gdLst/>
            <a:ahLst/>
            <a:cxnLst/>
            <a:rect r="r" b="b" t="t" l="l"/>
            <a:pathLst>
              <a:path h="1071656" w="3390793">
                <a:moveTo>
                  <a:pt x="0" y="0"/>
                </a:moveTo>
                <a:lnTo>
                  <a:pt x="3390792" y="0"/>
                </a:lnTo>
                <a:lnTo>
                  <a:pt x="3390792" y="1071655"/>
                </a:lnTo>
                <a:lnTo>
                  <a:pt x="0" y="1071655"/>
                </a:lnTo>
                <a:lnTo>
                  <a:pt x="0" y="0"/>
                </a:lnTo>
                <a:close/>
              </a:path>
            </a:pathLst>
          </a:custGeom>
          <a:blipFill>
            <a:blip r:embed="rId4"/>
            <a:stretch>
              <a:fillRect l="0" t="-99705" r="0" b="-116701"/>
            </a:stretch>
          </a:blipFill>
        </p:spPr>
      </p:sp>
      <p:sp>
        <p:nvSpPr>
          <p:cNvPr name="TextBox 6" id="6"/>
          <p:cNvSpPr txBox="true"/>
          <p:nvPr/>
        </p:nvSpPr>
        <p:spPr>
          <a:xfrm rot="0">
            <a:off x="1028700" y="2428305"/>
            <a:ext cx="15775173" cy="7685405"/>
          </a:xfrm>
          <a:prstGeom prst="rect">
            <a:avLst/>
          </a:prstGeom>
        </p:spPr>
        <p:txBody>
          <a:bodyPr anchor="t" rtlCol="false" tIns="0" lIns="0" bIns="0" rIns="0">
            <a:spAutoFit/>
          </a:bodyPr>
          <a:lstStyle/>
          <a:p>
            <a:pPr algn="l">
              <a:lnSpc>
                <a:spcPts val="3499"/>
              </a:lnSpc>
            </a:pPr>
            <a:r>
              <a:rPr lang="en-US" sz="2499" b="true">
                <a:solidFill>
                  <a:srgbClr val="000000"/>
                </a:solidFill>
                <a:latin typeface="Garet Bold"/>
                <a:ea typeface="Garet Bold"/>
                <a:cs typeface="Garet Bold"/>
                <a:sym typeface="Garet Bold"/>
              </a:rPr>
              <a:t>Unique Fingerprints of 3D Printers</a:t>
            </a:r>
          </a:p>
          <a:p>
            <a:pPr algn="l" marL="453388" indent="-226694" lvl="1">
              <a:lnSpc>
                <a:spcPts val="2939"/>
              </a:lnSpc>
              <a:buFont typeface="Arial"/>
              <a:buChar char="•"/>
            </a:pPr>
            <a:r>
              <a:rPr lang="en-US" sz="2099">
                <a:solidFill>
                  <a:srgbClr val="000000"/>
                </a:solidFill>
                <a:latin typeface="Garet"/>
                <a:ea typeface="Garet"/>
                <a:cs typeface="Garet"/>
                <a:sym typeface="Garet"/>
              </a:rPr>
              <a:t>Each 3D printer leaves a distinct "fingerprint" based on its mechanical and thermal behavior. This is observable thr</a:t>
            </a:r>
            <a:r>
              <a:rPr lang="en-US" sz="2099">
                <a:solidFill>
                  <a:srgbClr val="000000"/>
                </a:solidFill>
                <a:latin typeface="Garet"/>
                <a:ea typeface="Garet"/>
                <a:cs typeface="Garet"/>
                <a:sym typeface="Garet"/>
              </a:rPr>
              <a:t>ough differences in vibration patterns, temperature profiles, and surface textures.</a:t>
            </a:r>
          </a:p>
          <a:p>
            <a:pPr algn="l">
              <a:lnSpc>
                <a:spcPts val="2939"/>
              </a:lnSpc>
              <a:spcBef>
                <a:spcPct val="0"/>
              </a:spcBef>
            </a:pPr>
          </a:p>
          <a:p>
            <a:pPr algn="l">
              <a:lnSpc>
                <a:spcPts val="3499"/>
              </a:lnSpc>
              <a:spcBef>
                <a:spcPct val="0"/>
              </a:spcBef>
            </a:pPr>
            <a:r>
              <a:rPr lang="en-US" b="true" sz="2499">
                <a:solidFill>
                  <a:srgbClr val="000000"/>
                </a:solidFill>
                <a:latin typeface="Garet Bold"/>
                <a:ea typeface="Garet Bold"/>
                <a:cs typeface="Garet Bold"/>
                <a:sym typeface="Garet Bold"/>
              </a:rPr>
              <a:t>Key Findings</a:t>
            </a:r>
          </a:p>
          <a:p>
            <a:pPr algn="l" marL="453388" indent="-226694" lvl="1">
              <a:lnSpc>
                <a:spcPts val="2939"/>
              </a:lnSpc>
              <a:spcBef>
                <a:spcPct val="0"/>
              </a:spcBef>
              <a:buFont typeface="Arial"/>
              <a:buChar char="•"/>
            </a:pPr>
            <a:r>
              <a:rPr lang="en-US" sz="2099">
                <a:solidFill>
                  <a:srgbClr val="000000"/>
                </a:solidFill>
                <a:latin typeface="Garet"/>
                <a:ea typeface="Garet"/>
                <a:cs typeface="Garet"/>
                <a:sym typeface="Garet"/>
              </a:rPr>
              <a:t>Vibration data showed distinct motion signatures for different printers, even when printing the same shape.</a:t>
            </a:r>
          </a:p>
          <a:p>
            <a:pPr algn="l" marL="453388" indent="-226694" lvl="1">
              <a:lnSpc>
                <a:spcPts val="2939"/>
              </a:lnSpc>
              <a:spcBef>
                <a:spcPct val="0"/>
              </a:spcBef>
              <a:buFont typeface="Arial"/>
              <a:buChar char="•"/>
            </a:pPr>
            <a:r>
              <a:rPr lang="en-US" sz="2099">
                <a:solidFill>
                  <a:srgbClr val="000000"/>
                </a:solidFill>
                <a:latin typeface="Garet"/>
                <a:ea typeface="Garet"/>
                <a:cs typeface="Garet"/>
                <a:sym typeface="Garet"/>
              </a:rPr>
              <a:t>Thermal readings revealed varying heat flow and stability across devices.</a:t>
            </a:r>
          </a:p>
          <a:p>
            <a:pPr algn="l" marL="453388" indent="-226694" lvl="1">
              <a:lnSpc>
                <a:spcPts val="2939"/>
              </a:lnSpc>
              <a:spcBef>
                <a:spcPct val="0"/>
              </a:spcBef>
              <a:buFont typeface="Arial"/>
              <a:buChar char="•"/>
            </a:pPr>
            <a:r>
              <a:rPr lang="en-US" sz="2099">
                <a:solidFill>
                  <a:srgbClr val="000000"/>
                </a:solidFill>
                <a:latin typeface="Garet"/>
                <a:ea typeface="Garet"/>
                <a:cs typeface="Garet"/>
                <a:sym typeface="Garet"/>
              </a:rPr>
              <a:t>Microscopic texture analysis exposed layer inconsistencies that help identify the printer.</a:t>
            </a:r>
          </a:p>
          <a:p>
            <a:pPr algn="l">
              <a:lnSpc>
                <a:spcPts val="2939"/>
              </a:lnSpc>
              <a:spcBef>
                <a:spcPct val="0"/>
              </a:spcBef>
            </a:pPr>
          </a:p>
          <a:p>
            <a:pPr algn="l">
              <a:lnSpc>
                <a:spcPts val="3499"/>
              </a:lnSpc>
              <a:spcBef>
                <a:spcPct val="0"/>
              </a:spcBef>
            </a:pPr>
            <a:r>
              <a:rPr lang="en-US" b="true" sz="2499">
                <a:solidFill>
                  <a:srgbClr val="000000"/>
                </a:solidFill>
                <a:latin typeface="Garet Bold"/>
                <a:ea typeface="Garet Bold"/>
                <a:cs typeface="Garet Bold"/>
                <a:sym typeface="Garet Bold"/>
              </a:rPr>
              <a:t>Forensic Implications</a:t>
            </a:r>
          </a:p>
          <a:p>
            <a:pPr algn="l">
              <a:lnSpc>
                <a:spcPts val="2939"/>
              </a:lnSpc>
              <a:spcBef>
                <a:spcPct val="0"/>
              </a:spcBef>
            </a:pPr>
            <a:r>
              <a:rPr lang="en-US" sz="2099">
                <a:solidFill>
                  <a:srgbClr val="000000"/>
                </a:solidFill>
                <a:latin typeface="Garet"/>
                <a:ea typeface="Garet"/>
                <a:cs typeface="Garet"/>
                <a:sym typeface="Garet"/>
              </a:rPr>
              <a:t>These features can be used to:</a:t>
            </a:r>
          </a:p>
          <a:p>
            <a:pPr algn="l" marL="453388" indent="-226694" lvl="1">
              <a:lnSpc>
                <a:spcPts val="2939"/>
              </a:lnSpc>
              <a:spcBef>
                <a:spcPct val="0"/>
              </a:spcBef>
              <a:buFont typeface="Arial"/>
              <a:buChar char="•"/>
            </a:pPr>
            <a:r>
              <a:rPr lang="en-US" sz="2099">
                <a:solidFill>
                  <a:srgbClr val="000000"/>
                </a:solidFill>
                <a:latin typeface="Garet"/>
                <a:ea typeface="Garet"/>
                <a:cs typeface="Garet"/>
                <a:sym typeface="Garet"/>
              </a:rPr>
              <a:t>Trace the origin of 3D printed parts.</a:t>
            </a:r>
          </a:p>
          <a:p>
            <a:pPr algn="l" marL="453388" indent="-226694" lvl="1">
              <a:lnSpc>
                <a:spcPts val="2939"/>
              </a:lnSpc>
              <a:spcBef>
                <a:spcPct val="0"/>
              </a:spcBef>
              <a:buFont typeface="Arial"/>
              <a:buChar char="•"/>
            </a:pPr>
            <a:r>
              <a:rPr lang="en-US" sz="2099">
                <a:solidFill>
                  <a:srgbClr val="000000"/>
                </a:solidFill>
                <a:latin typeface="Garet"/>
                <a:ea typeface="Garet"/>
                <a:cs typeface="Garet"/>
                <a:sym typeface="Garet"/>
              </a:rPr>
              <a:t>Detect unauthorized or counterfeit prints.</a:t>
            </a:r>
          </a:p>
          <a:p>
            <a:pPr algn="l" marL="453388" indent="-226694" lvl="1">
              <a:lnSpc>
                <a:spcPts val="2939"/>
              </a:lnSpc>
              <a:spcBef>
                <a:spcPct val="0"/>
              </a:spcBef>
              <a:buFont typeface="Arial"/>
              <a:buChar char="•"/>
            </a:pPr>
            <a:r>
              <a:rPr lang="en-US" sz="2099">
                <a:solidFill>
                  <a:srgbClr val="000000"/>
                </a:solidFill>
                <a:latin typeface="Garet"/>
                <a:ea typeface="Garet"/>
                <a:cs typeface="Garet"/>
                <a:sym typeface="Garet"/>
              </a:rPr>
              <a:t>Support forensic investigations in criminal cases involving 3D printed tools.</a:t>
            </a:r>
          </a:p>
          <a:p>
            <a:pPr algn="l">
              <a:lnSpc>
                <a:spcPts val="2939"/>
              </a:lnSpc>
              <a:spcBef>
                <a:spcPct val="0"/>
              </a:spcBef>
            </a:pPr>
          </a:p>
          <a:p>
            <a:pPr algn="l">
              <a:lnSpc>
                <a:spcPts val="3499"/>
              </a:lnSpc>
              <a:spcBef>
                <a:spcPct val="0"/>
              </a:spcBef>
            </a:pPr>
            <a:r>
              <a:rPr lang="en-US" b="true" sz="2499">
                <a:solidFill>
                  <a:srgbClr val="000000"/>
                </a:solidFill>
                <a:latin typeface="Garet Bold"/>
                <a:ea typeface="Garet Bold"/>
                <a:cs typeface="Garet Bold"/>
                <a:sym typeface="Garet Bold"/>
              </a:rPr>
              <a:t>Future Scope</a:t>
            </a:r>
          </a:p>
          <a:p>
            <a:pPr algn="l" marL="453388" indent="-226694" lvl="1">
              <a:lnSpc>
                <a:spcPts val="2939"/>
              </a:lnSpc>
              <a:spcBef>
                <a:spcPct val="0"/>
              </a:spcBef>
              <a:buFont typeface="Arial"/>
              <a:buChar char="•"/>
            </a:pPr>
            <a:r>
              <a:rPr lang="en-US" sz="2099">
                <a:solidFill>
                  <a:srgbClr val="000000"/>
                </a:solidFill>
                <a:latin typeface="Garet"/>
                <a:ea typeface="Garet"/>
                <a:cs typeface="Garet"/>
                <a:sym typeface="Garet"/>
              </a:rPr>
              <a:t>Expand dataset with more printers and complex shapes.</a:t>
            </a:r>
          </a:p>
          <a:p>
            <a:pPr algn="l" marL="453388" indent="-226694" lvl="1">
              <a:lnSpc>
                <a:spcPts val="2939"/>
              </a:lnSpc>
              <a:spcBef>
                <a:spcPct val="0"/>
              </a:spcBef>
              <a:buFont typeface="Arial"/>
              <a:buChar char="•"/>
            </a:pPr>
            <a:r>
              <a:rPr lang="en-US" sz="2099">
                <a:solidFill>
                  <a:srgbClr val="000000"/>
                </a:solidFill>
                <a:latin typeface="Garet"/>
                <a:ea typeface="Garet"/>
                <a:cs typeface="Garet"/>
                <a:sym typeface="Garet"/>
              </a:rPr>
              <a:t>Apply machine learning for automated classification.</a:t>
            </a:r>
          </a:p>
          <a:p>
            <a:pPr algn="l" marL="453388" indent="-226694" lvl="1">
              <a:lnSpc>
                <a:spcPts val="2939"/>
              </a:lnSpc>
              <a:spcBef>
                <a:spcPct val="0"/>
              </a:spcBef>
              <a:buFont typeface="Arial"/>
              <a:buChar char="•"/>
            </a:pPr>
            <a:r>
              <a:rPr lang="en-US" sz="2099">
                <a:solidFill>
                  <a:srgbClr val="000000"/>
                </a:solidFill>
                <a:latin typeface="Garet"/>
                <a:ea typeface="Garet"/>
                <a:cs typeface="Garet"/>
                <a:sym typeface="Garet"/>
              </a:rPr>
              <a:t>Improve robustness against environmental variation.</a:t>
            </a:r>
          </a:p>
          <a:p>
            <a:pPr algn="l">
              <a:lnSpc>
                <a:spcPts val="2939"/>
              </a:lnSpc>
              <a:spcBef>
                <a:spcPct val="0"/>
              </a:spcBef>
            </a:pP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152867" y="4776788"/>
            <a:ext cx="7203393" cy="1123949"/>
          </a:xfrm>
          <a:prstGeom prst="rect">
            <a:avLst/>
          </a:prstGeom>
        </p:spPr>
        <p:txBody>
          <a:bodyPr anchor="t" rtlCol="false" tIns="0" lIns="0" bIns="0" rIns="0">
            <a:spAutoFit/>
          </a:bodyPr>
          <a:lstStyle/>
          <a:p>
            <a:pPr algn="l">
              <a:lnSpc>
                <a:spcPts val="7799"/>
              </a:lnSpc>
            </a:pPr>
            <a:r>
              <a:rPr lang="en-US" sz="9999" spc="-789">
                <a:solidFill>
                  <a:srgbClr val="000000"/>
                </a:solidFill>
                <a:latin typeface="Archivo Black"/>
                <a:ea typeface="Archivo Black"/>
                <a:cs typeface="Archivo Black"/>
                <a:sym typeface="Archivo Black"/>
              </a:rPr>
              <a:t>Thank you</a:t>
            </a:r>
          </a:p>
        </p:txBody>
      </p:sp>
      <p:sp>
        <p:nvSpPr>
          <p:cNvPr name="TextBox 4" id="4"/>
          <p:cNvSpPr txBox="true"/>
          <p:nvPr/>
        </p:nvSpPr>
        <p:spPr>
          <a:xfrm rot="0">
            <a:off x="10447641" y="4239774"/>
            <a:ext cx="5362304" cy="365760"/>
          </a:xfrm>
          <a:prstGeom prst="rect">
            <a:avLst/>
          </a:prstGeom>
        </p:spPr>
        <p:txBody>
          <a:bodyPr anchor="t" rtlCol="false" tIns="0" lIns="0" bIns="0" rIns="0">
            <a:spAutoFit/>
          </a:bodyPr>
          <a:lstStyle/>
          <a:p>
            <a:pPr algn="just" marL="0" indent="0" lvl="0">
              <a:lnSpc>
                <a:spcPts val="2939"/>
              </a:lnSpc>
              <a:spcBef>
                <a:spcPct val="0"/>
              </a:spcBef>
            </a:pPr>
            <a:r>
              <a:rPr lang="en-US" sz="2099">
                <a:solidFill>
                  <a:srgbClr val="000000"/>
                </a:solidFill>
                <a:latin typeface="Garet"/>
                <a:ea typeface="Garet"/>
                <a:cs typeface="Garet"/>
                <a:sym typeface="Garet"/>
              </a:rPr>
              <a:t>Prof. Greg Gibbons</a:t>
            </a:r>
          </a:p>
        </p:txBody>
      </p:sp>
      <p:sp>
        <p:nvSpPr>
          <p:cNvPr name="TextBox 5" id="5"/>
          <p:cNvSpPr txBox="true"/>
          <p:nvPr/>
        </p:nvSpPr>
        <p:spPr>
          <a:xfrm rot="0">
            <a:off x="10447641" y="4832412"/>
            <a:ext cx="5362304" cy="365760"/>
          </a:xfrm>
          <a:prstGeom prst="rect">
            <a:avLst/>
          </a:prstGeom>
        </p:spPr>
        <p:txBody>
          <a:bodyPr anchor="t" rtlCol="false" tIns="0" lIns="0" bIns="0" rIns="0">
            <a:spAutoFit/>
          </a:bodyPr>
          <a:lstStyle/>
          <a:p>
            <a:pPr algn="just" marL="0" indent="0" lvl="0">
              <a:lnSpc>
                <a:spcPts val="2939"/>
              </a:lnSpc>
              <a:spcBef>
                <a:spcPct val="0"/>
              </a:spcBef>
            </a:pPr>
            <a:r>
              <a:rPr lang="en-US" sz="2099">
                <a:solidFill>
                  <a:srgbClr val="000000"/>
                </a:solidFill>
                <a:latin typeface="Garet"/>
                <a:ea typeface="Garet"/>
                <a:cs typeface="Garet"/>
                <a:sym typeface="Garet"/>
              </a:rPr>
              <a:t>Prof. Dimitry Isakov</a:t>
            </a:r>
          </a:p>
        </p:txBody>
      </p:sp>
      <p:sp>
        <p:nvSpPr>
          <p:cNvPr name="TextBox 6" id="6"/>
          <p:cNvSpPr txBox="true"/>
          <p:nvPr/>
        </p:nvSpPr>
        <p:spPr>
          <a:xfrm rot="0">
            <a:off x="10447641" y="5425050"/>
            <a:ext cx="5362304" cy="365760"/>
          </a:xfrm>
          <a:prstGeom prst="rect">
            <a:avLst/>
          </a:prstGeom>
        </p:spPr>
        <p:txBody>
          <a:bodyPr anchor="t" rtlCol="false" tIns="0" lIns="0" bIns="0" rIns="0">
            <a:spAutoFit/>
          </a:bodyPr>
          <a:lstStyle/>
          <a:p>
            <a:pPr algn="just" marL="0" indent="0" lvl="0">
              <a:lnSpc>
                <a:spcPts val="2939"/>
              </a:lnSpc>
              <a:spcBef>
                <a:spcPct val="0"/>
              </a:spcBef>
            </a:pPr>
            <a:r>
              <a:rPr lang="en-US" sz="2099">
                <a:solidFill>
                  <a:srgbClr val="000000"/>
                </a:solidFill>
                <a:latin typeface="Garet"/>
                <a:ea typeface="Garet"/>
                <a:cs typeface="Garet"/>
                <a:sym typeface="Garet"/>
              </a:rPr>
              <a:t>Dr. Sumit Hazra</a:t>
            </a:r>
          </a:p>
        </p:txBody>
      </p:sp>
      <p:sp>
        <p:nvSpPr>
          <p:cNvPr name="TextBox 7" id="7"/>
          <p:cNvSpPr txBox="true"/>
          <p:nvPr/>
        </p:nvSpPr>
        <p:spPr>
          <a:xfrm rot="0">
            <a:off x="10447641" y="6017688"/>
            <a:ext cx="5362304" cy="365760"/>
          </a:xfrm>
          <a:prstGeom prst="rect">
            <a:avLst/>
          </a:prstGeom>
        </p:spPr>
        <p:txBody>
          <a:bodyPr anchor="t" rtlCol="false" tIns="0" lIns="0" bIns="0" rIns="0">
            <a:spAutoFit/>
          </a:bodyPr>
          <a:lstStyle/>
          <a:p>
            <a:pPr algn="just" marL="0" indent="0" lvl="0">
              <a:lnSpc>
                <a:spcPts val="2939"/>
              </a:lnSpc>
              <a:spcBef>
                <a:spcPct val="0"/>
              </a:spcBef>
            </a:pPr>
            <a:r>
              <a:rPr lang="en-US" sz="2099">
                <a:solidFill>
                  <a:srgbClr val="000000"/>
                </a:solidFill>
                <a:latin typeface="Garet"/>
                <a:ea typeface="Garet"/>
                <a:cs typeface="Garet"/>
                <a:sym typeface="Garet"/>
              </a:rPr>
              <a:t>Dr. Arnab Palit</a:t>
            </a:r>
          </a:p>
        </p:txBody>
      </p:sp>
      <p:sp>
        <p:nvSpPr>
          <p:cNvPr name="Freeform 8" id="8"/>
          <p:cNvSpPr/>
          <p:nvPr/>
        </p:nvSpPr>
        <p:spPr>
          <a:xfrm flipH="false" flipV="false" rot="0">
            <a:off x="16803873" y="245250"/>
            <a:ext cx="1152975" cy="1347633"/>
          </a:xfrm>
          <a:custGeom>
            <a:avLst/>
            <a:gdLst/>
            <a:ahLst/>
            <a:cxnLst/>
            <a:rect r="r" b="b" t="t" l="l"/>
            <a:pathLst>
              <a:path h="1347633" w="1152975">
                <a:moveTo>
                  <a:pt x="0" y="0"/>
                </a:moveTo>
                <a:lnTo>
                  <a:pt x="1152975" y="0"/>
                </a:lnTo>
                <a:lnTo>
                  <a:pt x="1152975" y="1347633"/>
                </a:lnTo>
                <a:lnTo>
                  <a:pt x="0" y="1347633"/>
                </a:lnTo>
                <a:lnTo>
                  <a:pt x="0" y="0"/>
                </a:lnTo>
                <a:close/>
              </a:path>
            </a:pathLst>
          </a:custGeom>
          <a:blipFill>
            <a:blip r:embed="rId3"/>
            <a:stretch>
              <a:fillRect l="0" t="0" r="0" b="0"/>
            </a:stretch>
          </a:blipFill>
        </p:spPr>
      </p:sp>
      <p:sp>
        <p:nvSpPr>
          <p:cNvPr name="Freeform 9" id="9"/>
          <p:cNvSpPr/>
          <p:nvPr/>
        </p:nvSpPr>
        <p:spPr>
          <a:xfrm flipH="false" flipV="false" rot="0">
            <a:off x="392548" y="383239"/>
            <a:ext cx="3390793" cy="1071656"/>
          </a:xfrm>
          <a:custGeom>
            <a:avLst/>
            <a:gdLst/>
            <a:ahLst/>
            <a:cxnLst/>
            <a:rect r="r" b="b" t="t" l="l"/>
            <a:pathLst>
              <a:path h="1071656" w="3390793">
                <a:moveTo>
                  <a:pt x="0" y="0"/>
                </a:moveTo>
                <a:lnTo>
                  <a:pt x="3390792" y="0"/>
                </a:lnTo>
                <a:lnTo>
                  <a:pt x="3390792" y="1071655"/>
                </a:lnTo>
                <a:lnTo>
                  <a:pt x="0" y="1071655"/>
                </a:lnTo>
                <a:lnTo>
                  <a:pt x="0" y="0"/>
                </a:lnTo>
                <a:close/>
              </a:path>
            </a:pathLst>
          </a:custGeom>
          <a:blipFill>
            <a:blip r:embed="rId4"/>
            <a:stretch>
              <a:fillRect l="0" t="-99705" r="0" b="-116701"/>
            </a:stretch>
          </a:blipFill>
        </p:spPr>
      </p:sp>
      <p:sp>
        <p:nvSpPr>
          <p:cNvPr name="TextBox 10" id="10"/>
          <p:cNvSpPr txBox="true"/>
          <p:nvPr/>
        </p:nvSpPr>
        <p:spPr>
          <a:xfrm rot="0">
            <a:off x="10447641" y="6612049"/>
            <a:ext cx="5362304" cy="365760"/>
          </a:xfrm>
          <a:prstGeom prst="rect">
            <a:avLst/>
          </a:prstGeom>
        </p:spPr>
        <p:txBody>
          <a:bodyPr anchor="t" rtlCol="false" tIns="0" lIns="0" bIns="0" rIns="0">
            <a:spAutoFit/>
          </a:bodyPr>
          <a:lstStyle/>
          <a:p>
            <a:pPr algn="just" marL="0" indent="0" lvl="0">
              <a:lnSpc>
                <a:spcPts val="2939"/>
              </a:lnSpc>
              <a:spcBef>
                <a:spcPct val="0"/>
              </a:spcBef>
            </a:pPr>
            <a:r>
              <a:rPr lang="en-US" sz="2099">
                <a:solidFill>
                  <a:srgbClr val="000000"/>
                </a:solidFill>
                <a:latin typeface="Garet"/>
                <a:ea typeface="Garet"/>
                <a:cs typeface="Garet"/>
                <a:sym typeface="Garet"/>
              </a:rPr>
              <a:t>Dr. Aru Ranjan Singh</a:t>
            </a:r>
          </a:p>
        </p:txBody>
      </p:sp>
      <p:sp>
        <p:nvSpPr>
          <p:cNvPr name="TextBox 11" id="11"/>
          <p:cNvSpPr txBox="true"/>
          <p:nvPr/>
        </p:nvSpPr>
        <p:spPr>
          <a:xfrm rot="0">
            <a:off x="10447641" y="3588899"/>
            <a:ext cx="3925516" cy="528321"/>
          </a:xfrm>
          <a:prstGeom prst="rect">
            <a:avLst/>
          </a:prstGeom>
        </p:spPr>
        <p:txBody>
          <a:bodyPr anchor="t" rtlCol="false" tIns="0" lIns="0" bIns="0" rIns="0">
            <a:spAutoFit/>
          </a:bodyPr>
          <a:lstStyle/>
          <a:p>
            <a:pPr algn="l">
              <a:lnSpc>
                <a:spcPts val="4479"/>
              </a:lnSpc>
              <a:spcBef>
                <a:spcPct val="0"/>
              </a:spcBef>
            </a:pPr>
            <a:r>
              <a:rPr lang="en-US" b="true" sz="3199">
                <a:solidFill>
                  <a:srgbClr val="000000"/>
                </a:solidFill>
                <a:latin typeface="Garet Bold"/>
                <a:ea typeface="Garet Bold"/>
                <a:cs typeface="Garet Bold"/>
                <a:sym typeface="Garet Bold"/>
              </a:rPr>
              <a:t>Special thanks to</a:t>
            </a:r>
          </a:p>
        </p:txBody>
      </p:sp>
      <p:sp>
        <p:nvSpPr>
          <p:cNvPr name="Freeform 12" id="12"/>
          <p:cNvSpPr/>
          <p:nvPr/>
        </p:nvSpPr>
        <p:spPr>
          <a:xfrm flipH="false" flipV="false" rot="0">
            <a:off x="-363192" y="8800421"/>
            <a:ext cx="3802877" cy="1486579"/>
          </a:xfrm>
          <a:custGeom>
            <a:avLst/>
            <a:gdLst/>
            <a:ahLst/>
            <a:cxnLst/>
            <a:rect r="r" b="b" t="t" l="l"/>
            <a:pathLst>
              <a:path h="1486579" w="3802877">
                <a:moveTo>
                  <a:pt x="0" y="0"/>
                </a:moveTo>
                <a:lnTo>
                  <a:pt x="3802877" y="0"/>
                </a:lnTo>
                <a:lnTo>
                  <a:pt x="3802877" y="1486579"/>
                </a:lnTo>
                <a:lnTo>
                  <a:pt x="0" y="1486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3439685" y="8800421"/>
            <a:ext cx="3802877" cy="1486579"/>
          </a:xfrm>
          <a:custGeom>
            <a:avLst/>
            <a:gdLst/>
            <a:ahLst/>
            <a:cxnLst/>
            <a:rect r="r" b="b" t="t" l="l"/>
            <a:pathLst>
              <a:path h="1486579" w="3802877">
                <a:moveTo>
                  <a:pt x="0" y="0"/>
                </a:moveTo>
                <a:lnTo>
                  <a:pt x="3802877" y="0"/>
                </a:lnTo>
                <a:lnTo>
                  <a:pt x="3802877" y="1486579"/>
                </a:lnTo>
                <a:lnTo>
                  <a:pt x="0" y="1486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7242562" y="8800421"/>
            <a:ext cx="3802877" cy="1486579"/>
          </a:xfrm>
          <a:custGeom>
            <a:avLst/>
            <a:gdLst/>
            <a:ahLst/>
            <a:cxnLst/>
            <a:rect r="r" b="b" t="t" l="l"/>
            <a:pathLst>
              <a:path h="1486579" w="3802877">
                <a:moveTo>
                  <a:pt x="0" y="0"/>
                </a:moveTo>
                <a:lnTo>
                  <a:pt x="3802876" y="0"/>
                </a:lnTo>
                <a:lnTo>
                  <a:pt x="3802876" y="1486579"/>
                </a:lnTo>
                <a:lnTo>
                  <a:pt x="0" y="1486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1045438" y="8800421"/>
            <a:ext cx="3802877" cy="1486579"/>
          </a:xfrm>
          <a:custGeom>
            <a:avLst/>
            <a:gdLst/>
            <a:ahLst/>
            <a:cxnLst/>
            <a:rect r="r" b="b" t="t" l="l"/>
            <a:pathLst>
              <a:path h="1486579" w="3802877">
                <a:moveTo>
                  <a:pt x="0" y="0"/>
                </a:moveTo>
                <a:lnTo>
                  <a:pt x="3802877" y="0"/>
                </a:lnTo>
                <a:lnTo>
                  <a:pt x="3802877" y="1486579"/>
                </a:lnTo>
                <a:lnTo>
                  <a:pt x="0" y="1486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4848315" y="8800421"/>
            <a:ext cx="3802877" cy="1486579"/>
          </a:xfrm>
          <a:custGeom>
            <a:avLst/>
            <a:gdLst/>
            <a:ahLst/>
            <a:cxnLst/>
            <a:rect r="r" b="b" t="t" l="l"/>
            <a:pathLst>
              <a:path h="1486579" w="3802877">
                <a:moveTo>
                  <a:pt x="0" y="0"/>
                </a:moveTo>
                <a:lnTo>
                  <a:pt x="3802877" y="0"/>
                </a:lnTo>
                <a:lnTo>
                  <a:pt x="3802877" y="1486579"/>
                </a:lnTo>
                <a:lnTo>
                  <a:pt x="0" y="1486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10800000">
            <a:off x="7642741" y="-464517"/>
            <a:ext cx="2611028" cy="4114800"/>
          </a:xfrm>
          <a:custGeom>
            <a:avLst/>
            <a:gdLst/>
            <a:ahLst/>
            <a:cxnLst/>
            <a:rect r="r" b="b" t="t" l="l"/>
            <a:pathLst>
              <a:path h="4114800" w="2611028">
                <a:moveTo>
                  <a:pt x="0" y="0"/>
                </a:moveTo>
                <a:lnTo>
                  <a:pt x="2611028" y="0"/>
                </a:lnTo>
                <a:lnTo>
                  <a:pt x="26110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383462" y="6065313"/>
            <a:ext cx="2611028" cy="1428944"/>
          </a:xfrm>
          <a:custGeom>
            <a:avLst/>
            <a:gdLst/>
            <a:ahLst/>
            <a:cxnLst/>
            <a:rect r="r" b="b" t="t" l="l"/>
            <a:pathLst>
              <a:path h="1428944" w="2611028">
                <a:moveTo>
                  <a:pt x="0" y="0"/>
                </a:moveTo>
                <a:lnTo>
                  <a:pt x="2611028" y="0"/>
                </a:lnTo>
                <a:lnTo>
                  <a:pt x="2611028" y="1428945"/>
                </a:lnTo>
                <a:lnTo>
                  <a:pt x="0" y="14289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5400000">
            <a:off x="15633555" y="4351248"/>
            <a:ext cx="3493612" cy="1759510"/>
          </a:xfrm>
          <a:custGeom>
            <a:avLst/>
            <a:gdLst/>
            <a:ahLst/>
            <a:cxnLst/>
            <a:rect r="r" b="b" t="t" l="l"/>
            <a:pathLst>
              <a:path h="1759510" w="3493612">
                <a:moveTo>
                  <a:pt x="0" y="0"/>
                </a:moveTo>
                <a:lnTo>
                  <a:pt x="3493612" y="0"/>
                </a:lnTo>
                <a:lnTo>
                  <a:pt x="3493612" y="1759510"/>
                </a:lnTo>
                <a:lnTo>
                  <a:pt x="0" y="17595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graphicFrame>
        <p:nvGraphicFramePr>
          <p:cNvPr name="Table 3" id="3"/>
          <p:cNvGraphicFramePr>
            <a:graphicFrameLocks noGrp="true"/>
          </p:cNvGraphicFramePr>
          <p:nvPr/>
        </p:nvGraphicFramePr>
        <p:xfrm>
          <a:off x="10075427" y="2266950"/>
          <a:ext cx="6511183" cy="5753100"/>
        </p:xfrm>
        <a:graphic>
          <a:graphicData uri="http://schemas.openxmlformats.org/drawingml/2006/table">
            <a:tbl>
              <a:tblPr/>
              <a:tblGrid>
                <a:gridCol w="866395"/>
                <a:gridCol w="5025021"/>
              </a:tblGrid>
              <a:tr h="821871">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01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WHAT IS ADDITIVE MANUFACTURING</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871">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02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CONCEPT OF FINGERPRINTS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871">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03</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PROCEDURE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871">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04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FEATURES USED FOR THE DATA</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871">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05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EXPERIMENT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871">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06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RESULTS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871">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07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INFERENCES AND CONCLUSION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Freeform 4" id="4"/>
          <p:cNvSpPr/>
          <p:nvPr/>
        </p:nvSpPr>
        <p:spPr>
          <a:xfrm flipH="false" flipV="false" rot="0">
            <a:off x="-706637" y="1559650"/>
            <a:ext cx="9125543" cy="7167700"/>
          </a:xfrm>
          <a:custGeom>
            <a:avLst/>
            <a:gdLst/>
            <a:ahLst/>
            <a:cxnLst/>
            <a:rect r="r" b="b" t="t" l="l"/>
            <a:pathLst>
              <a:path h="7167700" w="9125543">
                <a:moveTo>
                  <a:pt x="0" y="0"/>
                </a:moveTo>
                <a:lnTo>
                  <a:pt x="9125544" y="0"/>
                </a:lnTo>
                <a:lnTo>
                  <a:pt x="9125544" y="7167700"/>
                </a:lnTo>
                <a:lnTo>
                  <a:pt x="0" y="7167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604641" y="2439692"/>
            <a:ext cx="6531462" cy="785704"/>
          </a:xfrm>
          <a:prstGeom prst="rect">
            <a:avLst/>
          </a:prstGeom>
        </p:spPr>
        <p:txBody>
          <a:bodyPr anchor="t" rtlCol="false" tIns="0" lIns="0" bIns="0" rIns="0">
            <a:spAutoFit/>
          </a:bodyPr>
          <a:lstStyle/>
          <a:p>
            <a:pPr algn="just" marL="0" indent="0" lvl="0">
              <a:lnSpc>
                <a:spcPts val="5808"/>
              </a:lnSpc>
              <a:spcBef>
                <a:spcPct val="0"/>
              </a:spcBef>
            </a:pPr>
            <a:r>
              <a:rPr lang="en-US" sz="5808" spc="-458">
                <a:solidFill>
                  <a:srgbClr val="FFFFFF"/>
                </a:solidFill>
                <a:latin typeface="Archivo Black"/>
                <a:ea typeface="Archivo Black"/>
                <a:cs typeface="Archivo Black"/>
                <a:sym typeface="Archivo Black"/>
              </a:rPr>
              <a:t>CONTENTS</a:t>
            </a:r>
          </a:p>
        </p:txBody>
      </p:sp>
      <p:sp>
        <p:nvSpPr>
          <p:cNvPr name="Freeform 6" id="6"/>
          <p:cNvSpPr/>
          <p:nvPr/>
        </p:nvSpPr>
        <p:spPr>
          <a:xfrm flipH="false" flipV="false" rot="0">
            <a:off x="16803873" y="245250"/>
            <a:ext cx="1152975" cy="1347633"/>
          </a:xfrm>
          <a:custGeom>
            <a:avLst/>
            <a:gdLst/>
            <a:ahLst/>
            <a:cxnLst/>
            <a:rect r="r" b="b" t="t" l="l"/>
            <a:pathLst>
              <a:path h="1347633" w="1152975">
                <a:moveTo>
                  <a:pt x="0" y="0"/>
                </a:moveTo>
                <a:lnTo>
                  <a:pt x="1152975" y="0"/>
                </a:lnTo>
                <a:lnTo>
                  <a:pt x="1152975" y="1347633"/>
                </a:lnTo>
                <a:lnTo>
                  <a:pt x="0" y="1347633"/>
                </a:lnTo>
                <a:lnTo>
                  <a:pt x="0" y="0"/>
                </a:lnTo>
                <a:close/>
              </a:path>
            </a:pathLst>
          </a:custGeom>
          <a:blipFill>
            <a:blip r:embed="rId5"/>
            <a:stretch>
              <a:fillRect l="0" t="0" r="0" b="0"/>
            </a:stretch>
          </a:blipFill>
        </p:spPr>
      </p:sp>
      <p:sp>
        <p:nvSpPr>
          <p:cNvPr name="Freeform 7" id="7"/>
          <p:cNvSpPr/>
          <p:nvPr/>
        </p:nvSpPr>
        <p:spPr>
          <a:xfrm flipH="false" flipV="false" rot="0">
            <a:off x="392548" y="383239"/>
            <a:ext cx="3390793" cy="1071656"/>
          </a:xfrm>
          <a:custGeom>
            <a:avLst/>
            <a:gdLst/>
            <a:ahLst/>
            <a:cxnLst/>
            <a:rect r="r" b="b" t="t" l="l"/>
            <a:pathLst>
              <a:path h="1071656" w="3390793">
                <a:moveTo>
                  <a:pt x="0" y="0"/>
                </a:moveTo>
                <a:lnTo>
                  <a:pt x="3390792" y="0"/>
                </a:lnTo>
                <a:lnTo>
                  <a:pt x="3390792" y="1071655"/>
                </a:lnTo>
                <a:lnTo>
                  <a:pt x="0" y="1071655"/>
                </a:lnTo>
                <a:lnTo>
                  <a:pt x="0" y="0"/>
                </a:lnTo>
                <a:close/>
              </a:path>
            </a:pathLst>
          </a:custGeom>
          <a:blipFill>
            <a:blip r:embed="rId6"/>
            <a:stretch>
              <a:fillRect l="0" t="-99705" r="0" b="-116701"/>
            </a:stretch>
          </a:blipFill>
        </p:spPr>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grpSp>
        <p:nvGrpSpPr>
          <p:cNvPr name="Group 3" id="3"/>
          <p:cNvGrpSpPr/>
          <p:nvPr/>
        </p:nvGrpSpPr>
        <p:grpSpPr>
          <a:xfrm rot="0">
            <a:off x="5543434" y="0"/>
            <a:ext cx="7201132" cy="10287000"/>
            <a:chOff x="0" y="0"/>
            <a:chExt cx="9601509" cy="13716000"/>
          </a:xfrm>
        </p:grpSpPr>
        <p:pic>
          <p:nvPicPr>
            <p:cNvPr name="Picture 4" id="4"/>
            <p:cNvPicPr>
              <a:picLocks noChangeAspect="true"/>
            </p:cNvPicPr>
            <p:nvPr/>
          </p:nvPicPr>
          <p:blipFill>
            <a:blip r:embed="rId3"/>
            <a:srcRect l="0" t="19742" r="0" b="0"/>
            <a:stretch>
              <a:fillRect/>
            </a:stretch>
          </p:blipFill>
          <p:spPr>
            <a:xfrm flipH="false" flipV="false">
              <a:off x="0" y="0"/>
              <a:ext cx="9601509" cy="13716000"/>
            </a:xfrm>
            <a:prstGeom prst="rect">
              <a:avLst/>
            </a:prstGeom>
          </p:spPr>
        </p:pic>
      </p:grpSp>
      <p:sp>
        <p:nvSpPr>
          <p:cNvPr name="TextBox 5" id="5"/>
          <p:cNvSpPr txBox="true"/>
          <p:nvPr/>
        </p:nvSpPr>
        <p:spPr>
          <a:xfrm rot="0">
            <a:off x="13430366" y="4880657"/>
            <a:ext cx="4374992" cy="1749425"/>
          </a:xfrm>
          <a:prstGeom prst="rect">
            <a:avLst/>
          </a:prstGeom>
        </p:spPr>
        <p:txBody>
          <a:bodyPr anchor="t" rtlCol="false" tIns="0" lIns="0" bIns="0" rIns="0">
            <a:spAutoFit/>
          </a:bodyPr>
          <a:lstStyle/>
          <a:p>
            <a:pPr algn="just">
              <a:lnSpc>
                <a:spcPts val="2800"/>
              </a:lnSpc>
            </a:pPr>
            <a:r>
              <a:rPr lang="en-US" sz="2000">
                <a:solidFill>
                  <a:srgbClr val="000000"/>
                </a:solidFill>
                <a:latin typeface="Garet"/>
                <a:ea typeface="Garet"/>
                <a:cs typeface="Garet"/>
                <a:sym typeface="Garet"/>
              </a:rPr>
              <a:t>Saying this in a simple line, additive manufacturing is the repetitive manufacturing or layer by layer construction best example being 3d printing</a:t>
            </a:r>
          </a:p>
        </p:txBody>
      </p:sp>
      <p:sp>
        <p:nvSpPr>
          <p:cNvPr name="TextBox 6" id="6"/>
          <p:cNvSpPr txBox="true"/>
          <p:nvPr/>
        </p:nvSpPr>
        <p:spPr>
          <a:xfrm rot="0">
            <a:off x="1767601" y="4322404"/>
            <a:ext cx="3120902" cy="2454275"/>
          </a:xfrm>
          <a:prstGeom prst="rect">
            <a:avLst/>
          </a:prstGeom>
        </p:spPr>
        <p:txBody>
          <a:bodyPr anchor="t" rtlCol="false" tIns="0" lIns="0" bIns="0" rIns="0">
            <a:spAutoFit/>
          </a:bodyPr>
          <a:lstStyle/>
          <a:p>
            <a:pPr algn="l">
              <a:lnSpc>
                <a:spcPts val="2800"/>
              </a:lnSpc>
            </a:pPr>
            <a:r>
              <a:rPr lang="en-US" sz="2000">
                <a:solidFill>
                  <a:srgbClr val="000000"/>
                </a:solidFill>
                <a:latin typeface="Garet"/>
                <a:ea typeface="Garet"/>
                <a:cs typeface="Garet"/>
                <a:sym typeface="Garet"/>
              </a:rPr>
              <a:t>The process supports a wide array of materials, including plastics, metals, and ceramics. This enables the creation of highly intricate designs</a:t>
            </a:r>
          </a:p>
        </p:txBody>
      </p:sp>
      <p:sp>
        <p:nvSpPr>
          <p:cNvPr name="TextBox 7" id="7"/>
          <p:cNvSpPr txBox="true"/>
          <p:nvPr/>
        </p:nvSpPr>
        <p:spPr>
          <a:xfrm rot="0">
            <a:off x="1059569" y="4322404"/>
            <a:ext cx="467670" cy="339725"/>
          </a:xfrm>
          <a:prstGeom prst="rect">
            <a:avLst/>
          </a:prstGeom>
        </p:spPr>
        <p:txBody>
          <a:bodyPr anchor="t" rtlCol="false" tIns="0" lIns="0" bIns="0" rIns="0">
            <a:spAutoFit/>
          </a:bodyPr>
          <a:lstStyle/>
          <a:p>
            <a:pPr algn="r">
              <a:lnSpc>
                <a:spcPts val="2800"/>
              </a:lnSpc>
            </a:pPr>
            <a:r>
              <a:rPr lang="en-US" b="true" sz="2000">
                <a:solidFill>
                  <a:srgbClr val="000000"/>
                </a:solidFill>
                <a:latin typeface="Garet Bold"/>
                <a:ea typeface="Garet Bold"/>
                <a:cs typeface="Garet Bold"/>
                <a:sym typeface="Garet Bold"/>
              </a:rPr>
              <a:t>02</a:t>
            </a:r>
          </a:p>
        </p:txBody>
      </p:sp>
      <p:sp>
        <p:nvSpPr>
          <p:cNvPr name="TextBox 8" id="8"/>
          <p:cNvSpPr txBox="true"/>
          <p:nvPr/>
        </p:nvSpPr>
        <p:spPr>
          <a:xfrm rot="0">
            <a:off x="1767601" y="1837724"/>
            <a:ext cx="3120902" cy="2101850"/>
          </a:xfrm>
          <a:prstGeom prst="rect">
            <a:avLst/>
          </a:prstGeom>
        </p:spPr>
        <p:txBody>
          <a:bodyPr anchor="t" rtlCol="false" tIns="0" lIns="0" bIns="0" rIns="0">
            <a:spAutoFit/>
          </a:bodyPr>
          <a:lstStyle/>
          <a:p>
            <a:pPr algn="l">
              <a:lnSpc>
                <a:spcPts val="2800"/>
              </a:lnSpc>
            </a:pPr>
            <a:r>
              <a:rPr lang="en-US" sz="2000">
                <a:solidFill>
                  <a:srgbClr val="000000"/>
                </a:solidFill>
                <a:latin typeface="Garet"/>
                <a:ea typeface="Garet"/>
                <a:cs typeface="Garet"/>
                <a:sym typeface="Garet"/>
              </a:rPr>
              <a:t>Additive manufacturing builds 3D objects by successively adding and fusing material in thin layers, guided by a digital 3D model</a:t>
            </a:r>
          </a:p>
        </p:txBody>
      </p:sp>
      <p:sp>
        <p:nvSpPr>
          <p:cNvPr name="TextBox 9" id="9"/>
          <p:cNvSpPr txBox="true"/>
          <p:nvPr/>
        </p:nvSpPr>
        <p:spPr>
          <a:xfrm rot="0">
            <a:off x="1028700" y="1837724"/>
            <a:ext cx="467670" cy="339725"/>
          </a:xfrm>
          <a:prstGeom prst="rect">
            <a:avLst/>
          </a:prstGeom>
        </p:spPr>
        <p:txBody>
          <a:bodyPr anchor="t" rtlCol="false" tIns="0" lIns="0" bIns="0" rIns="0">
            <a:spAutoFit/>
          </a:bodyPr>
          <a:lstStyle/>
          <a:p>
            <a:pPr algn="r">
              <a:lnSpc>
                <a:spcPts val="2800"/>
              </a:lnSpc>
            </a:pPr>
            <a:r>
              <a:rPr lang="en-US" b="true" sz="2000">
                <a:solidFill>
                  <a:srgbClr val="000000"/>
                </a:solidFill>
                <a:latin typeface="Garet Bold"/>
                <a:ea typeface="Garet Bold"/>
                <a:cs typeface="Garet Bold"/>
                <a:sym typeface="Garet Bold"/>
              </a:rPr>
              <a:t>01</a:t>
            </a:r>
          </a:p>
        </p:txBody>
      </p:sp>
      <p:sp>
        <p:nvSpPr>
          <p:cNvPr name="TextBox 10" id="10"/>
          <p:cNvSpPr txBox="true"/>
          <p:nvPr/>
        </p:nvSpPr>
        <p:spPr>
          <a:xfrm rot="0">
            <a:off x="10894373" y="3629801"/>
            <a:ext cx="7203393" cy="1181310"/>
          </a:xfrm>
          <a:prstGeom prst="rect">
            <a:avLst/>
          </a:prstGeom>
        </p:spPr>
        <p:txBody>
          <a:bodyPr anchor="t" rtlCol="false" tIns="0" lIns="0" bIns="0" rIns="0">
            <a:spAutoFit/>
          </a:bodyPr>
          <a:lstStyle/>
          <a:p>
            <a:pPr algn="r" marL="0" indent="0" lvl="0">
              <a:lnSpc>
                <a:spcPts val="4508"/>
              </a:lnSpc>
              <a:spcBef>
                <a:spcPct val="0"/>
              </a:spcBef>
            </a:pPr>
            <a:r>
              <a:rPr lang="en-US" sz="4508" spc="-356">
                <a:solidFill>
                  <a:srgbClr val="000000"/>
                </a:solidFill>
                <a:latin typeface="Archivo Black"/>
                <a:ea typeface="Archivo Black"/>
                <a:cs typeface="Archivo Black"/>
                <a:sym typeface="Archivo Black"/>
              </a:rPr>
              <a:t>ADDITIVE</a:t>
            </a:r>
          </a:p>
          <a:p>
            <a:pPr algn="r" marL="0" indent="0" lvl="0">
              <a:lnSpc>
                <a:spcPts val="4508"/>
              </a:lnSpc>
              <a:spcBef>
                <a:spcPct val="0"/>
              </a:spcBef>
            </a:pPr>
            <a:r>
              <a:rPr lang="en-US" sz="4508" spc="-356" u="none">
                <a:solidFill>
                  <a:srgbClr val="000000"/>
                </a:solidFill>
                <a:latin typeface="Archivo Black"/>
                <a:ea typeface="Archivo Black"/>
                <a:cs typeface="Archivo Black"/>
                <a:sym typeface="Archivo Black"/>
              </a:rPr>
              <a:t>MANUFACTURING</a:t>
            </a:r>
          </a:p>
        </p:txBody>
      </p:sp>
      <p:sp>
        <p:nvSpPr>
          <p:cNvPr name="TextBox 11" id="11"/>
          <p:cNvSpPr txBox="true"/>
          <p:nvPr/>
        </p:nvSpPr>
        <p:spPr>
          <a:xfrm rot="0">
            <a:off x="1090437" y="7157679"/>
            <a:ext cx="467670" cy="339725"/>
          </a:xfrm>
          <a:prstGeom prst="rect">
            <a:avLst/>
          </a:prstGeom>
        </p:spPr>
        <p:txBody>
          <a:bodyPr anchor="t" rtlCol="false" tIns="0" lIns="0" bIns="0" rIns="0">
            <a:spAutoFit/>
          </a:bodyPr>
          <a:lstStyle/>
          <a:p>
            <a:pPr algn="r">
              <a:lnSpc>
                <a:spcPts val="2800"/>
              </a:lnSpc>
            </a:pPr>
            <a:r>
              <a:rPr lang="en-US" b="true" sz="2000">
                <a:solidFill>
                  <a:srgbClr val="000000"/>
                </a:solidFill>
                <a:latin typeface="Garet Bold"/>
                <a:ea typeface="Garet Bold"/>
                <a:cs typeface="Garet Bold"/>
                <a:sym typeface="Garet Bold"/>
              </a:rPr>
              <a:t>03</a:t>
            </a:r>
          </a:p>
        </p:txBody>
      </p:sp>
      <p:sp>
        <p:nvSpPr>
          <p:cNvPr name="TextBox 12" id="12"/>
          <p:cNvSpPr txBox="true"/>
          <p:nvPr/>
        </p:nvSpPr>
        <p:spPr>
          <a:xfrm rot="0">
            <a:off x="1767601" y="7157679"/>
            <a:ext cx="3120902" cy="2454275"/>
          </a:xfrm>
          <a:prstGeom prst="rect">
            <a:avLst/>
          </a:prstGeom>
        </p:spPr>
        <p:txBody>
          <a:bodyPr anchor="t" rtlCol="false" tIns="0" lIns="0" bIns="0" rIns="0">
            <a:spAutoFit/>
          </a:bodyPr>
          <a:lstStyle/>
          <a:p>
            <a:pPr algn="l">
              <a:lnSpc>
                <a:spcPts val="2800"/>
              </a:lnSpc>
            </a:pPr>
            <a:r>
              <a:rPr lang="en-US" sz="2000">
                <a:solidFill>
                  <a:srgbClr val="000000"/>
                </a:solidFill>
                <a:latin typeface="Garet"/>
                <a:ea typeface="Garet"/>
                <a:cs typeface="Garet"/>
                <a:sym typeface="Garet"/>
              </a:rPr>
              <a:t>Additive manufacturing minimizes material waste by building only the required shape. It facilitates rapid prototyping and on-demand production</a:t>
            </a:r>
          </a:p>
        </p:txBody>
      </p:sp>
      <p:sp>
        <p:nvSpPr>
          <p:cNvPr name="Freeform 13" id="13"/>
          <p:cNvSpPr/>
          <p:nvPr/>
        </p:nvSpPr>
        <p:spPr>
          <a:xfrm flipH="false" flipV="false" rot="0">
            <a:off x="16803873" y="245250"/>
            <a:ext cx="1152975" cy="1347633"/>
          </a:xfrm>
          <a:custGeom>
            <a:avLst/>
            <a:gdLst/>
            <a:ahLst/>
            <a:cxnLst/>
            <a:rect r="r" b="b" t="t" l="l"/>
            <a:pathLst>
              <a:path h="1347633" w="1152975">
                <a:moveTo>
                  <a:pt x="0" y="0"/>
                </a:moveTo>
                <a:lnTo>
                  <a:pt x="1152975" y="0"/>
                </a:lnTo>
                <a:lnTo>
                  <a:pt x="1152975" y="1347633"/>
                </a:lnTo>
                <a:lnTo>
                  <a:pt x="0" y="1347633"/>
                </a:lnTo>
                <a:lnTo>
                  <a:pt x="0" y="0"/>
                </a:lnTo>
                <a:close/>
              </a:path>
            </a:pathLst>
          </a:custGeom>
          <a:blipFill>
            <a:blip r:embed="rId4"/>
            <a:stretch>
              <a:fillRect l="0" t="0" r="0" b="0"/>
            </a:stretch>
          </a:blipFill>
        </p:spPr>
      </p:sp>
      <p:sp>
        <p:nvSpPr>
          <p:cNvPr name="Freeform 14" id="14"/>
          <p:cNvSpPr/>
          <p:nvPr/>
        </p:nvSpPr>
        <p:spPr>
          <a:xfrm flipH="false" flipV="false" rot="0">
            <a:off x="392548" y="383239"/>
            <a:ext cx="3390793" cy="1071656"/>
          </a:xfrm>
          <a:custGeom>
            <a:avLst/>
            <a:gdLst/>
            <a:ahLst/>
            <a:cxnLst/>
            <a:rect r="r" b="b" t="t" l="l"/>
            <a:pathLst>
              <a:path h="1071656" w="3390793">
                <a:moveTo>
                  <a:pt x="0" y="0"/>
                </a:moveTo>
                <a:lnTo>
                  <a:pt x="3390792" y="0"/>
                </a:lnTo>
                <a:lnTo>
                  <a:pt x="3390792" y="1071655"/>
                </a:lnTo>
                <a:lnTo>
                  <a:pt x="0" y="1071655"/>
                </a:lnTo>
                <a:lnTo>
                  <a:pt x="0" y="0"/>
                </a:lnTo>
                <a:close/>
              </a:path>
            </a:pathLst>
          </a:custGeom>
          <a:blipFill>
            <a:blip r:embed="rId5"/>
            <a:stretch>
              <a:fillRect l="0" t="-99705" r="0" b="-116701"/>
            </a:stretch>
          </a:blipFill>
        </p:spPr>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AutoShape 3" id="3"/>
          <p:cNvSpPr/>
          <p:nvPr/>
        </p:nvSpPr>
        <p:spPr>
          <a:xfrm rot="0">
            <a:off x="-585133" y="8805859"/>
            <a:ext cx="18873133" cy="0"/>
          </a:xfrm>
          <a:prstGeom prst="line">
            <a:avLst/>
          </a:prstGeom>
          <a:ln cap="rnd" w="9525">
            <a:solidFill>
              <a:srgbClr val="000000"/>
            </a:solidFill>
            <a:prstDash val="solid"/>
            <a:headEnd type="none" len="sm" w="sm"/>
            <a:tailEnd type="none" len="sm" w="sm"/>
          </a:ln>
        </p:spPr>
      </p:sp>
      <p:sp>
        <p:nvSpPr>
          <p:cNvPr name="AutoShape 4" id="4"/>
          <p:cNvSpPr/>
          <p:nvPr/>
        </p:nvSpPr>
        <p:spPr>
          <a:xfrm rot="0">
            <a:off x="-585133" y="9334500"/>
            <a:ext cx="18873133" cy="0"/>
          </a:xfrm>
          <a:prstGeom prst="line">
            <a:avLst/>
          </a:prstGeom>
          <a:ln cap="rnd" w="9525">
            <a:solidFill>
              <a:srgbClr val="000000"/>
            </a:solidFill>
            <a:prstDash val="solid"/>
            <a:headEnd type="none" len="sm" w="sm"/>
            <a:tailEnd type="none" len="sm" w="sm"/>
          </a:ln>
        </p:spPr>
      </p:sp>
      <p:sp>
        <p:nvSpPr>
          <p:cNvPr name="Freeform 5" id="5"/>
          <p:cNvSpPr/>
          <p:nvPr/>
        </p:nvSpPr>
        <p:spPr>
          <a:xfrm flipH="false" flipV="false" rot="0">
            <a:off x="14519538" y="5404604"/>
            <a:ext cx="1672526" cy="702461"/>
          </a:xfrm>
          <a:custGeom>
            <a:avLst/>
            <a:gdLst/>
            <a:ahLst/>
            <a:cxnLst/>
            <a:rect r="r" b="b" t="t" l="l"/>
            <a:pathLst>
              <a:path h="702461" w="1672526">
                <a:moveTo>
                  <a:pt x="0" y="0"/>
                </a:moveTo>
                <a:lnTo>
                  <a:pt x="1672526" y="0"/>
                </a:lnTo>
                <a:lnTo>
                  <a:pt x="1672526" y="702461"/>
                </a:lnTo>
                <a:lnTo>
                  <a:pt x="0" y="7024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11159450" y="-140976"/>
            <a:ext cx="2611028" cy="4114800"/>
          </a:xfrm>
          <a:custGeom>
            <a:avLst/>
            <a:gdLst/>
            <a:ahLst/>
            <a:cxnLst/>
            <a:rect r="r" b="b" t="t" l="l"/>
            <a:pathLst>
              <a:path h="4114800" w="2611028">
                <a:moveTo>
                  <a:pt x="0" y="0"/>
                </a:moveTo>
                <a:lnTo>
                  <a:pt x="2611028" y="0"/>
                </a:lnTo>
                <a:lnTo>
                  <a:pt x="26110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28700" y="2011674"/>
            <a:ext cx="7279037" cy="785704"/>
          </a:xfrm>
          <a:prstGeom prst="rect">
            <a:avLst/>
          </a:prstGeom>
        </p:spPr>
        <p:txBody>
          <a:bodyPr anchor="t" rtlCol="false" tIns="0" lIns="0" bIns="0" rIns="0">
            <a:spAutoFit/>
          </a:bodyPr>
          <a:lstStyle/>
          <a:p>
            <a:pPr algn="l" marL="0" indent="0" lvl="0">
              <a:lnSpc>
                <a:spcPts val="5808"/>
              </a:lnSpc>
              <a:spcBef>
                <a:spcPct val="0"/>
              </a:spcBef>
            </a:pPr>
            <a:r>
              <a:rPr lang="en-US" sz="5808" spc="-458">
                <a:solidFill>
                  <a:srgbClr val="000000"/>
                </a:solidFill>
                <a:latin typeface="Archivo Black"/>
                <a:ea typeface="Archivo Black"/>
                <a:cs typeface="Archivo Black"/>
                <a:sym typeface="Archivo Black"/>
              </a:rPr>
              <a:t>FINGERPRINTS</a:t>
            </a:r>
          </a:p>
        </p:txBody>
      </p:sp>
      <p:sp>
        <p:nvSpPr>
          <p:cNvPr name="TextBox 8" id="8"/>
          <p:cNvSpPr txBox="true"/>
          <p:nvPr/>
        </p:nvSpPr>
        <p:spPr>
          <a:xfrm rot="0">
            <a:off x="1028700" y="3016454"/>
            <a:ext cx="8823356" cy="1108710"/>
          </a:xfrm>
          <a:prstGeom prst="rect">
            <a:avLst/>
          </a:prstGeom>
        </p:spPr>
        <p:txBody>
          <a:bodyPr anchor="t" rtlCol="false" tIns="0" lIns="0" bIns="0" rIns="0">
            <a:spAutoFit/>
          </a:bodyPr>
          <a:lstStyle/>
          <a:p>
            <a:pPr algn="l">
              <a:lnSpc>
                <a:spcPts val="2939"/>
              </a:lnSpc>
              <a:spcBef>
                <a:spcPct val="0"/>
              </a:spcBef>
            </a:pPr>
            <a:r>
              <a:rPr lang="en-US" sz="2099">
                <a:solidFill>
                  <a:srgbClr val="000000"/>
                </a:solidFill>
                <a:latin typeface="Garet"/>
                <a:ea typeface="Garet"/>
                <a:cs typeface="Garet"/>
                <a:sym typeface="Garet"/>
              </a:rPr>
              <a:t>Every 3D printer has a unique fingerprint through which they might be distinguished and these might be texture, thermal, vibrational etc.</a:t>
            </a:r>
          </a:p>
        </p:txBody>
      </p:sp>
      <p:sp>
        <p:nvSpPr>
          <p:cNvPr name="TextBox 9" id="9"/>
          <p:cNvSpPr txBox="true"/>
          <p:nvPr/>
        </p:nvSpPr>
        <p:spPr>
          <a:xfrm rot="0">
            <a:off x="13452302" y="6475512"/>
            <a:ext cx="3806998" cy="485775"/>
          </a:xfrm>
          <a:prstGeom prst="rect">
            <a:avLst/>
          </a:prstGeom>
        </p:spPr>
        <p:txBody>
          <a:bodyPr anchor="t" rtlCol="false" tIns="0" lIns="0" bIns="0" rIns="0">
            <a:spAutoFit/>
          </a:bodyPr>
          <a:lstStyle/>
          <a:p>
            <a:pPr algn="ctr" marL="0" indent="0" lvl="0">
              <a:lnSpc>
                <a:spcPts val="3840"/>
              </a:lnSpc>
              <a:spcBef>
                <a:spcPct val="0"/>
              </a:spcBef>
            </a:pPr>
            <a:r>
              <a:rPr lang="en-US" b="true" sz="3200">
                <a:solidFill>
                  <a:srgbClr val="000000"/>
                </a:solidFill>
                <a:latin typeface="Garet Bold"/>
                <a:ea typeface="Garet Bold"/>
                <a:cs typeface="Garet Bold"/>
                <a:sym typeface="Garet Bold"/>
              </a:rPr>
              <a:t>Goal</a:t>
            </a:r>
          </a:p>
        </p:txBody>
      </p:sp>
      <p:sp>
        <p:nvSpPr>
          <p:cNvPr name="TextBox 10" id="10"/>
          <p:cNvSpPr txBox="true"/>
          <p:nvPr/>
        </p:nvSpPr>
        <p:spPr>
          <a:xfrm rot="0">
            <a:off x="12847622" y="7078855"/>
            <a:ext cx="5016359" cy="1108710"/>
          </a:xfrm>
          <a:prstGeom prst="rect">
            <a:avLst/>
          </a:prstGeom>
        </p:spPr>
        <p:txBody>
          <a:bodyPr anchor="t" rtlCol="false" tIns="0" lIns="0" bIns="0" rIns="0">
            <a:spAutoFit/>
          </a:bodyPr>
          <a:lstStyle/>
          <a:p>
            <a:pPr algn="ctr" marL="0" indent="0" lvl="0">
              <a:lnSpc>
                <a:spcPts val="2939"/>
              </a:lnSpc>
              <a:spcBef>
                <a:spcPct val="0"/>
              </a:spcBef>
            </a:pPr>
            <a:r>
              <a:rPr lang="en-US" sz="2099">
                <a:solidFill>
                  <a:srgbClr val="000000"/>
                </a:solidFill>
                <a:latin typeface="Garet"/>
                <a:ea typeface="Garet"/>
                <a:cs typeface="Garet"/>
                <a:sym typeface="Garet"/>
              </a:rPr>
              <a:t>To identify co-relations among various features and temporal data to understand fingerprints</a:t>
            </a:r>
          </a:p>
        </p:txBody>
      </p:sp>
      <p:sp>
        <p:nvSpPr>
          <p:cNvPr name="Freeform 11" id="11"/>
          <p:cNvSpPr/>
          <p:nvPr/>
        </p:nvSpPr>
        <p:spPr>
          <a:xfrm flipH="false" flipV="false" rot="0">
            <a:off x="16803873" y="245250"/>
            <a:ext cx="1152975" cy="1347633"/>
          </a:xfrm>
          <a:custGeom>
            <a:avLst/>
            <a:gdLst/>
            <a:ahLst/>
            <a:cxnLst/>
            <a:rect r="r" b="b" t="t" l="l"/>
            <a:pathLst>
              <a:path h="1347633" w="1152975">
                <a:moveTo>
                  <a:pt x="0" y="0"/>
                </a:moveTo>
                <a:lnTo>
                  <a:pt x="1152975" y="0"/>
                </a:lnTo>
                <a:lnTo>
                  <a:pt x="1152975" y="1347633"/>
                </a:lnTo>
                <a:lnTo>
                  <a:pt x="0" y="1347633"/>
                </a:lnTo>
                <a:lnTo>
                  <a:pt x="0" y="0"/>
                </a:lnTo>
                <a:close/>
              </a:path>
            </a:pathLst>
          </a:custGeom>
          <a:blipFill>
            <a:blip r:embed="rId7"/>
            <a:stretch>
              <a:fillRect l="0" t="0" r="0" b="0"/>
            </a:stretch>
          </a:blipFill>
        </p:spPr>
      </p:sp>
      <p:sp>
        <p:nvSpPr>
          <p:cNvPr name="TextBox 12" id="12"/>
          <p:cNvSpPr txBox="true"/>
          <p:nvPr/>
        </p:nvSpPr>
        <p:spPr>
          <a:xfrm rot="0">
            <a:off x="1028700" y="4398795"/>
            <a:ext cx="8823356" cy="737235"/>
          </a:xfrm>
          <a:prstGeom prst="rect">
            <a:avLst/>
          </a:prstGeom>
        </p:spPr>
        <p:txBody>
          <a:bodyPr anchor="t" rtlCol="false" tIns="0" lIns="0" bIns="0" rIns="0">
            <a:spAutoFit/>
          </a:bodyPr>
          <a:lstStyle/>
          <a:p>
            <a:pPr algn="l">
              <a:lnSpc>
                <a:spcPts val="2939"/>
              </a:lnSpc>
              <a:spcBef>
                <a:spcPct val="0"/>
              </a:spcBef>
            </a:pPr>
            <a:r>
              <a:rPr lang="en-US" sz="2099">
                <a:solidFill>
                  <a:srgbClr val="000000"/>
                </a:solidFill>
                <a:latin typeface="Garet"/>
                <a:ea typeface="Garet"/>
                <a:cs typeface="Garet"/>
                <a:sym typeface="Garet"/>
              </a:rPr>
              <a:t>Reference Paper: Li et al 2018 - PrinTracker - Fingerprinting 3D Printers using Commodity Scanners</a:t>
            </a:r>
          </a:p>
        </p:txBody>
      </p:sp>
      <p:sp>
        <p:nvSpPr>
          <p:cNvPr name="TextBox 13" id="13"/>
          <p:cNvSpPr txBox="true"/>
          <p:nvPr/>
        </p:nvSpPr>
        <p:spPr>
          <a:xfrm rot="0">
            <a:off x="1028700" y="5409661"/>
            <a:ext cx="8823356" cy="2594610"/>
          </a:xfrm>
          <a:prstGeom prst="rect">
            <a:avLst/>
          </a:prstGeom>
        </p:spPr>
        <p:txBody>
          <a:bodyPr anchor="t" rtlCol="false" tIns="0" lIns="0" bIns="0" rIns="0">
            <a:spAutoFit/>
          </a:bodyPr>
          <a:lstStyle/>
          <a:p>
            <a:pPr algn="l">
              <a:lnSpc>
                <a:spcPts val="2939"/>
              </a:lnSpc>
              <a:spcBef>
                <a:spcPct val="0"/>
              </a:spcBef>
            </a:pPr>
            <a:r>
              <a:rPr lang="en-US" sz="2099">
                <a:solidFill>
                  <a:srgbClr val="000000"/>
                </a:solidFill>
                <a:latin typeface="Garet"/>
                <a:ea typeface="Garet"/>
                <a:cs typeface="Garet"/>
                <a:sym typeface="Garet"/>
              </a:rPr>
              <a:t>As 3D printing technology begins to outpace traditional manufacturing, malicious users increasingly have sought to leverage this widely accessible platform to produce unlawful tools for criminal activities. Therefore, it is of paramount importance to identify the origin of unlawful 3D printed products using digital forensics.</a:t>
            </a:r>
          </a:p>
          <a:p>
            <a:pPr algn="l">
              <a:lnSpc>
                <a:spcPts val="2939"/>
              </a:lnSpc>
              <a:spcBef>
                <a:spcPct val="0"/>
              </a:spcBef>
            </a:pPr>
          </a:p>
        </p:txBody>
      </p:sp>
      <p:sp>
        <p:nvSpPr>
          <p:cNvPr name="Freeform 14" id="14"/>
          <p:cNvSpPr/>
          <p:nvPr/>
        </p:nvSpPr>
        <p:spPr>
          <a:xfrm flipH="false" flipV="false" rot="0">
            <a:off x="392548" y="383239"/>
            <a:ext cx="3390793" cy="1071656"/>
          </a:xfrm>
          <a:custGeom>
            <a:avLst/>
            <a:gdLst/>
            <a:ahLst/>
            <a:cxnLst/>
            <a:rect r="r" b="b" t="t" l="l"/>
            <a:pathLst>
              <a:path h="1071656" w="3390793">
                <a:moveTo>
                  <a:pt x="0" y="0"/>
                </a:moveTo>
                <a:lnTo>
                  <a:pt x="3390792" y="0"/>
                </a:lnTo>
                <a:lnTo>
                  <a:pt x="3390792" y="1071655"/>
                </a:lnTo>
                <a:lnTo>
                  <a:pt x="0" y="1071655"/>
                </a:lnTo>
                <a:lnTo>
                  <a:pt x="0" y="0"/>
                </a:lnTo>
                <a:close/>
              </a:path>
            </a:pathLst>
          </a:custGeom>
          <a:blipFill>
            <a:blip r:embed="rId8"/>
            <a:stretch>
              <a:fillRect l="0" t="-99705" r="0" b="-116701"/>
            </a:stretch>
          </a:blipFill>
        </p:spPr>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AutoShape 3" id="3"/>
          <p:cNvSpPr/>
          <p:nvPr/>
        </p:nvSpPr>
        <p:spPr>
          <a:xfrm rot="0">
            <a:off x="-585133" y="8805859"/>
            <a:ext cx="18873133" cy="0"/>
          </a:xfrm>
          <a:prstGeom prst="line">
            <a:avLst/>
          </a:prstGeom>
          <a:ln cap="rnd" w="9525">
            <a:solidFill>
              <a:srgbClr val="000000"/>
            </a:solidFill>
            <a:prstDash val="solid"/>
            <a:headEnd type="none" len="sm" w="sm"/>
            <a:tailEnd type="none" len="sm" w="sm"/>
          </a:ln>
        </p:spPr>
      </p:sp>
      <p:sp>
        <p:nvSpPr>
          <p:cNvPr name="AutoShape 4" id="4"/>
          <p:cNvSpPr/>
          <p:nvPr/>
        </p:nvSpPr>
        <p:spPr>
          <a:xfrm rot="0">
            <a:off x="-585133" y="9334500"/>
            <a:ext cx="18873133" cy="0"/>
          </a:xfrm>
          <a:prstGeom prst="line">
            <a:avLst/>
          </a:prstGeom>
          <a:ln cap="rnd" w="9525">
            <a:solidFill>
              <a:srgbClr val="000000"/>
            </a:solidFill>
            <a:prstDash val="solid"/>
            <a:headEnd type="none" len="sm" w="sm"/>
            <a:tailEnd type="none" len="sm" w="sm"/>
          </a:ln>
        </p:spPr>
      </p:sp>
      <p:sp>
        <p:nvSpPr>
          <p:cNvPr name="AutoShape 5" id="5"/>
          <p:cNvSpPr/>
          <p:nvPr/>
        </p:nvSpPr>
        <p:spPr>
          <a:xfrm rot="0">
            <a:off x="1028700" y="4292535"/>
            <a:ext cx="13838306" cy="0"/>
          </a:xfrm>
          <a:prstGeom prst="line">
            <a:avLst/>
          </a:prstGeom>
          <a:ln cap="rnd" w="19050">
            <a:solidFill>
              <a:srgbClr val="000000"/>
            </a:solidFill>
            <a:prstDash val="solid"/>
            <a:headEnd type="none" len="sm" w="sm"/>
            <a:tailEnd type="none" len="sm" w="sm"/>
          </a:ln>
        </p:spPr>
      </p:sp>
      <p:sp>
        <p:nvSpPr>
          <p:cNvPr name="Freeform 6" id="6"/>
          <p:cNvSpPr/>
          <p:nvPr/>
        </p:nvSpPr>
        <p:spPr>
          <a:xfrm flipH="false" flipV="false" rot="5400000">
            <a:off x="15074698" y="3103895"/>
            <a:ext cx="1629446" cy="2396244"/>
          </a:xfrm>
          <a:custGeom>
            <a:avLst/>
            <a:gdLst/>
            <a:ahLst/>
            <a:cxnLst/>
            <a:rect r="r" b="b" t="t" l="l"/>
            <a:pathLst>
              <a:path h="2396244" w="1629446">
                <a:moveTo>
                  <a:pt x="0" y="0"/>
                </a:moveTo>
                <a:lnTo>
                  <a:pt x="1629446" y="0"/>
                </a:lnTo>
                <a:lnTo>
                  <a:pt x="1629446" y="2396244"/>
                </a:lnTo>
                <a:lnTo>
                  <a:pt x="0" y="2396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1530582"/>
            <a:ext cx="5683548" cy="785704"/>
          </a:xfrm>
          <a:prstGeom prst="rect">
            <a:avLst/>
          </a:prstGeom>
        </p:spPr>
        <p:txBody>
          <a:bodyPr anchor="t" rtlCol="false" tIns="0" lIns="0" bIns="0" rIns="0">
            <a:spAutoFit/>
          </a:bodyPr>
          <a:lstStyle/>
          <a:p>
            <a:pPr algn="l" marL="0" indent="0" lvl="0">
              <a:lnSpc>
                <a:spcPts val="5808"/>
              </a:lnSpc>
              <a:spcBef>
                <a:spcPct val="0"/>
              </a:spcBef>
            </a:pPr>
            <a:r>
              <a:rPr lang="en-US" sz="5808" spc="-458">
                <a:solidFill>
                  <a:srgbClr val="000000"/>
                </a:solidFill>
                <a:latin typeface="Archivo Black"/>
                <a:ea typeface="Archivo Black"/>
                <a:cs typeface="Archivo Black"/>
                <a:sym typeface="Archivo Black"/>
              </a:rPr>
              <a:t>Procedure</a:t>
            </a:r>
          </a:p>
        </p:txBody>
      </p:sp>
      <p:sp>
        <p:nvSpPr>
          <p:cNvPr name="TextBox 8" id="8"/>
          <p:cNvSpPr txBox="true"/>
          <p:nvPr/>
        </p:nvSpPr>
        <p:spPr>
          <a:xfrm rot="0">
            <a:off x="1028700" y="2278187"/>
            <a:ext cx="6720560" cy="339725"/>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000000"/>
                </a:solidFill>
                <a:latin typeface="Garet"/>
                <a:ea typeface="Garet"/>
                <a:cs typeface="Garet"/>
                <a:sym typeface="Garet"/>
              </a:rPr>
              <a:t>The complete process in steps</a:t>
            </a:r>
          </a:p>
        </p:txBody>
      </p:sp>
      <p:sp>
        <p:nvSpPr>
          <p:cNvPr name="TextBox 9" id="9"/>
          <p:cNvSpPr txBox="true"/>
          <p:nvPr/>
        </p:nvSpPr>
        <p:spPr>
          <a:xfrm rot="0">
            <a:off x="1067082" y="5612040"/>
            <a:ext cx="2277734" cy="1635125"/>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000000"/>
                </a:solidFill>
                <a:latin typeface="Garet Bold"/>
                <a:ea typeface="Garet Bold"/>
                <a:cs typeface="Garet Bold"/>
                <a:sym typeface="Garet Bold"/>
              </a:rPr>
              <a:t>Choose features and test shapes to print</a:t>
            </a:r>
          </a:p>
        </p:txBody>
      </p:sp>
      <p:sp>
        <p:nvSpPr>
          <p:cNvPr name="TextBox 10" id="10"/>
          <p:cNvSpPr txBox="true"/>
          <p:nvPr/>
        </p:nvSpPr>
        <p:spPr>
          <a:xfrm rot="0">
            <a:off x="5005388" y="5612040"/>
            <a:ext cx="2277734" cy="1635125"/>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000000"/>
                </a:solidFill>
                <a:latin typeface="Garet Bold"/>
                <a:ea typeface="Garet Bold"/>
                <a:cs typeface="Garet Bold"/>
                <a:sym typeface="Garet Bold"/>
              </a:rPr>
              <a:t>Setup parts and the 3D printer with Arduino UNO</a:t>
            </a:r>
          </a:p>
        </p:txBody>
      </p:sp>
      <p:sp>
        <p:nvSpPr>
          <p:cNvPr name="TextBox 11" id="11"/>
          <p:cNvSpPr txBox="true"/>
          <p:nvPr/>
        </p:nvSpPr>
        <p:spPr>
          <a:xfrm rot="0">
            <a:off x="8982075" y="5612040"/>
            <a:ext cx="2277734" cy="1635125"/>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000000"/>
                </a:solidFill>
                <a:latin typeface="Garet Bold"/>
                <a:ea typeface="Garet Bold"/>
                <a:cs typeface="Garet Bold"/>
                <a:sym typeface="Garet Bold"/>
              </a:rPr>
              <a:t>Conduct the experiment and take the readings</a:t>
            </a:r>
          </a:p>
        </p:txBody>
      </p:sp>
      <p:sp>
        <p:nvSpPr>
          <p:cNvPr name="TextBox 12" id="12"/>
          <p:cNvSpPr txBox="true"/>
          <p:nvPr/>
        </p:nvSpPr>
        <p:spPr>
          <a:xfrm rot="0">
            <a:off x="12963582" y="5612040"/>
            <a:ext cx="4123962" cy="815975"/>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000000"/>
                </a:solidFill>
                <a:latin typeface="Garet Bold"/>
                <a:ea typeface="Garet Bold"/>
                <a:cs typeface="Garet Bold"/>
                <a:sym typeface="Garet Bold"/>
              </a:rPr>
              <a:t>Analyse the Data and produce the results</a:t>
            </a:r>
          </a:p>
        </p:txBody>
      </p:sp>
      <p:sp>
        <p:nvSpPr>
          <p:cNvPr name="Freeform 13" id="13"/>
          <p:cNvSpPr/>
          <p:nvPr/>
        </p:nvSpPr>
        <p:spPr>
          <a:xfrm flipH="false" flipV="false" rot="0">
            <a:off x="1028700" y="4102116"/>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5005388" y="4102116"/>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8982075" y="4102116"/>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2958763" y="4102116"/>
            <a:ext cx="380752" cy="380752"/>
          </a:xfrm>
          <a:custGeom>
            <a:avLst/>
            <a:gdLst/>
            <a:ahLst/>
            <a:cxnLst/>
            <a:rect r="r" b="b" t="t" l="l"/>
            <a:pathLst>
              <a:path h="380752" w="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803873" y="245250"/>
            <a:ext cx="1152975" cy="1347633"/>
          </a:xfrm>
          <a:custGeom>
            <a:avLst/>
            <a:gdLst/>
            <a:ahLst/>
            <a:cxnLst/>
            <a:rect r="r" b="b" t="t" l="l"/>
            <a:pathLst>
              <a:path h="1347633" w="1152975">
                <a:moveTo>
                  <a:pt x="0" y="0"/>
                </a:moveTo>
                <a:lnTo>
                  <a:pt x="1152975" y="0"/>
                </a:lnTo>
                <a:lnTo>
                  <a:pt x="1152975" y="1347633"/>
                </a:lnTo>
                <a:lnTo>
                  <a:pt x="0" y="1347633"/>
                </a:lnTo>
                <a:lnTo>
                  <a:pt x="0" y="0"/>
                </a:lnTo>
                <a:close/>
              </a:path>
            </a:pathLst>
          </a:custGeom>
          <a:blipFill>
            <a:blip r:embed="rId7"/>
            <a:stretch>
              <a:fillRect l="0" t="0" r="0" b="0"/>
            </a:stretch>
          </a:blipFill>
        </p:spPr>
      </p:sp>
      <p:sp>
        <p:nvSpPr>
          <p:cNvPr name="Freeform 18" id="18"/>
          <p:cNvSpPr/>
          <p:nvPr/>
        </p:nvSpPr>
        <p:spPr>
          <a:xfrm flipH="false" flipV="false" rot="0">
            <a:off x="392548" y="383239"/>
            <a:ext cx="3390793" cy="1071656"/>
          </a:xfrm>
          <a:custGeom>
            <a:avLst/>
            <a:gdLst/>
            <a:ahLst/>
            <a:cxnLst/>
            <a:rect r="r" b="b" t="t" l="l"/>
            <a:pathLst>
              <a:path h="1071656" w="3390793">
                <a:moveTo>
                  <a:pt x="0" y="0"/>
                </a:moveTo>
                <a:lnTo>
                  <a:pt x="3390792" y="0"/>
                </a:lnTo>
                <a:lnTo>
                  <a:pt x="3390792" y="1071655"/>
                </a:lnTo>
                <a:lnTo>
                  <a:pt x="0" y="1071655"/>
                </a:lnTo>
                <a:lnTo>
                  <a:pt x="0" y="0"/>
                </a:lnTo>
                <a:close/>
              </a:path>
            </a:pathLst>
          </a:custGeom>
          <a:blipFill>
            <a:blip r:embed="rId8"/>
            <a:stretch>
              <a:fillRect l="0" t="-99705" r="0" b="-116701"/>
            </a:stretch>
          </a:blipFill>
        </p:spPr>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067082" y="1378628"/>
            <a:ext cx="12254774" cy="1162050"/>
          </a:xfrm>
          <a:prstGeom prst="rect">
            <a:avLst/>
          </a:prstGeom>
        </p:spPr>
        <p:txBody>
          <a:bodyPr anchor="t" rtlCol="false" tIns="0" lIns="0" bIns="0" rIns="0">
            <a:spAutoFit/>
          </a:bodyPr>
          <a:lstStyle/>
          <a:p>
            <a:pPr algn="l">
              <a:lnSpc>
                <a:spcPts val="9000"/>
              </a:lnSpc>
            </a:pPr>
            <a:r>
              <a:rPr lang="en-US" sz="7500">
                <a:solidFill>
                  <a:srgbClr val="000000"/>
                </a:solidFill>
                <a:latin typeface="Archivo Black"/>
                <a:ea typeface="Archivo Black"/>
                <a:cs typeface="Archivo Black"/>
                <a:sym typeface="Archivo Black"/>
              </a:rPr>
              <a:t>Features considered</a:t>
            </a:r>
          </a:p>
        </p:txBody>
      </p:sp>
      <p:sp>
        <p:nvSpPr>
          <p:cNvPr name="Freeform 4" id="4"/>
          <p:cNvSpPr/>
          <p:nvPr/>
        </p:nvSpPr>
        <p:spPr>
          <a:xfrm flipH="false" flipV="false" rot="0">
            <a:off x="16803873" y="245250"/>
            <a:ext cx="1152975" cy="1347633"/>
          </a:xfrm>
          <a:custGeom>
            <a:avLst/>
            <a:gdLst/>
            <a:ahLst/>
            <a:cxnLst/>
            <a:rect r="r" b="b" t="t" l="l"/>
            <a:pathLst>
              <a:path h="1347633" w="1152975">
                <a:moveTo>
                  <a:pt x="0" y="0"/>
                </a:moveTo>
                <a:lnTo>
                  <a:pt x="1152975" y="0"/>
                </a:lnTo>
                <a:lnTo>
                  <a:pt x="1152975" y="1347633"/>
                </a:lnTo>
                <a:lnTo>
                  <a:pt x="0" y="1347633"/>
                </a:lnTo>
                <a:lnTo>
                  <a:pt x="0" y="0"/>
                </a:lnTo>
                <a:close/>
              </a:path>
            </a:pathLst>
          </a:custGeom>
          <a:blipFill>
            <a:blip r:embed="rId3"/>
            <a:stretch>
              <a:fillRect l="0" t="0" r="0" b="0"/>
            </a:stretch>
          </a:blipFill>
        </p:spPr>
      </p:sp>
      <p:sp>
        <p:nvSpPr>
          <p:cNvPr name="Freeform 5" id="5"/>
          <p:cNvSpPr/>
          <p:nvPr/>
        </p:nvSpPr>
        <p:spPr>
          <a:xfrm flipH="false" flipV="false" rot="0">
            <a:off x="392548" y="383239"/>
            <a:ext cx="3390793" cy="1071656"/>
          </a:xfrm>
          <a:custGeom>
            <a:avLst/>
            <a:gdLst/>
            <a:ahLst/>
            <a:cxnLst/>
            <a:rect r="r" b="b" t="t" l="l"/>
            <a:pathLst>
              <a:path h="1071656" w="3390793">
                <a:moveTo>
                  <a:pt x="0" y="0"/>
                </a:moveTo>
                <a:lnTo>
                  <a:pt x="3390792" y="0"/>
                </a:lnTo>
                <a:lnTo>
                  <a:pt x="3390792" y="1071655"/>
                </a:lnTo>
                <a:lnTo>
                  <a:pt x="0" y="1071655"/>
                </a:lnTo>
                <a:lnTo>
                  <a:pt x="0" y="0"/>
                </a:lnTo>
                <a:close/>
              </a:path>
            </a:pathLst>
          </a:custGeom>
          <a:blipFill>
            <a:blip r:embed="rId4"/>
            <a:stretch>
              <a:fillRect l="0" t="-99705" r="0" b="-116701"/>
            </a:stretch>
          </a:blipFill>
        </p:spPr>
      </p:sp>
      <p:sp>
        <p:nvSpPr>
          <p:cNvPr name="AutoShape 6" id="6"/>
          <p:cNvSpPr/>
          <p:nvPr/>
        </p:nvSpPr>
        <p:spPr>
          <a:xfrm>
            <a:off x="10447494" y="3366361"/>
            <a:ext cx="0" cy="6492240"/>
          </a:xfrm>
          <a:prstGeom prst="line">
            <a:avLst/>
          </a:prstGeom>
          <a:ln cap="flat" w="38100">
            <a:solidFill>
              <a:srgbClr val="000000"/>
            </a:solidFill>
            <a:prstDash val="solid"/>
            <a:headEnd type="none" len="sm" w="sm"/>
            <a:tailEnd type="none" len="sm" w="sm"/>
          </a:ln>
        </p:spPr>
      </p:sp>
      <p:sp>
        <p:nvSpPr>
          <p:cNvPr name="AutoShape 7" id="7"/>
          <p:cNvSpPr/>
          <p:nvPr/>
        </p:nvSpPr>
        <p:spPr>
          <a:xfrm>
            <a:off x="12544139" y="3178356"/>
            <a:ext cx="3022333" cy="0"/>
          </a:xfrm>
          <a:prstGeom prst="line">
            <a:avLst/>
          </a:prstGeom>
          <a:ln cap="flat" w="38100">
            <a:solidFill>
              <a:srgbClr val="000000"/>
            </a:solidFill>
            <a:prstDash val="solid"/>
            <a:headEnd type="none" len="sm" w="sm"/>
            <a:tailEnd type="none" len="sm" w="sm"/>
          </a:ln>
        </p:spPr>
      </p:sp>
      <p:sp>
        <p:nvSpPr>
          <p:cNvPr name="AutoShape 8" id="8"/>
          <p:cNvSpPr/>
          <p:nvPr/>
        </p:nvSpPr>
        <p:spPr>
          <a:xfrm>
            <a:off x="702229" y="5589091"/>
            <a:ext cx="17254619" cy="0"/>
          </a:xfrm>
          <a:prstGeom prst="line">
            <a:avLst/>
          </a:prstGeom>
          <a:ln cap="flat" w="38100">
            <a:solidFill>
              <a:srgbClr val="000000"/>
            </a:solidFill>
            <a:prstDash val="solid"/>
            <a:headEnd type="none" len="sm" w="sm"/>
            <a:tailEnd type="none" len="sm" w="sm"/>
          </a:ln>
        </p:spPr>
      </p:sp>
      <p:sp>
        <p:nvSpPr>
          <p:cNvPr name="AutoShape 9" id="9"/>
          <p:cNvSpPr/>
          <p:nvPr/>
        </p:nvSpPr>
        <p:spPr>
          <a:xfrm>
            <a:off x="702229" y="7639327"/>
            <a:ext cx="17254619" cy="0"/>
          </a:xfrm>
          <a:prstGeom prst="line">
            <a:avLst/>
          </a:prstGeom>
          <a:ln cap="flat" w="38100">
            <a:solidFill>
              <a:srgbClr val="000000"/>
            </a:solidFill>
            <a:prstDash val="solid"/>
            <a:headEnd type="none" len="sm" w="sm"/>
            <a:tailEnd type="none" len="sm" w="sm"/>
          </a:ln>
        </p:spPr>
      </p:sp>
      <p:sp>
        <p:nvSpPr>
          <p:cNvPr name="Freeform 10" id="10"/>
          <p:cNvSpPr/>
          <p:nvPr/>
        </p:nvSpPr>
        <p:spPr>
          <a:xfrm flipH="false" flipV="false" rot="0">
            <a:off x="15566472" y="3421576"/>
            <a:ext cx="1913795" cy="1913795"/>
          </a:xfrm>
          <a:custGeom>
            <a:avLst/>
            <a:gdLst/>
            <a:ahLst/>
            <a:cxnLst/>
            <a:rect r="r" b="b" t="t" l="l"/>
            <a:pathLst>
              <a:path h="1913795" w="1913795">
                <a:moveTo>
                  <a:pt x="0" y="0"/>
                </a:moveTo>
                <a:lnTo>
                  <a:pt x="1913795" y="0"/>
                </a:lnTo>
                <a:lnTo>
                  <a:pt x="1913795" y="1913796"/>
                </a:lnTo>
                <a:lnTo>
                  <a:pt x="0" y="1913796"/>
                </a:lnTo>
                <a:lnTo>
                  <a:pt x="0" y="0"/>
                </a:lnTo>
                <a:close/>
              </a:path>
            </a:pathLst>
          </a:custGeom>
          <a:blipFill>
            <a:blip r:embed="rId5"/>
            <a:stretch>
              <a:fillRect l="0" t="0" r="0" b="0"/>
            </a:stretch>
          </a:blipFill>
        </p:spPr>
      </p:sp>
      <p:sp>
        <p:nvSpPr>
          <p:cNvPr name="Freeform 11" id="11"/>
          <p:cNvSpPr/>
          <p:nvPr/>
        </p:nvSpPr>
        <p:spPr>
          <a:xfrm flipH="false" flipV="false" rot="0">
            <a:off x="14234148" y="5932180"/>
            <a:ext cx="1863529" cy="1456311"/>
          </a:xfrm>
          <a:custGeom>
            <a:avLst/>
            <a:gdLst/>
            <a:ahLst/>
            <a:cxnLst/>
            <a:rect r="r" b="b" t="t" l="l"/>
            <a:pathLst>
              <a:path h="1456311" w="1863529">
                <a:moveTo>
                  <a:pt x="0" y="0"/>
                </a:moveTo>
                <a:lnTo>
                  <a:pt x="1863529" y="0"/>
                </a:lnTo>
                <a:lnTo>
                  <a:pt x="1863529" y="1456311"/>
                </a:lnTo>
                <a:lnTo>
                  <a:pt x="0" y="1456311"/>
                </a:lnTo>
                <a:lnTo>
                  <a:pt x="0" y="0"/>
                </a:lnTo>
                <a:close/>
              </a:path>
            </a:pathLst>
          </a:custGeom>
          <a:blipFill>
            <a:blip r:embed="rId6"/>
            <a:stretch>
              <a:fillRect l="0" t="-18358" r="0" b="-9603"/>
            </a:stretch>
          </a:blipFill>
        </p:spPr>
      </p:sp>
      <p:sp>
        <p:nvSpPr>
          <p:cNvPr name="Freeform 12" id="12"/>
          <p:cNvSpPr/>
          <p:nvPr/>
        </p:nvSpPr>
        <p:spPr>
          <a:xfrm flipH="false" flipV="false" rot="0">
            <a:off x="16259622" y="6023876"/>
            <a:ext cx="1697226" cy="1272920"/>
          </a:xfrm>
          <a:custGeom>
            <a:avLst/>
            <a:gdLst/>
            <a:ahLst/>
            <a:cxnLst/>
            <a:rect r="r" b="b" t="t" l="l"/>
            <a:pathLst>
              <a:path h="1272920" w="1697226">
                <a:moveTo>
                  <a:pt x="0" y="0"/>
                </a:moveTo>
                <a:lnTo>
                  <a:pt x="1697226" y="0"/>
                </a:lnTo>
                <a:lnTo>
                  <a:pt x="1697226" y="1272920"/>
                </a:lnTo>
                <a:lnTo>
                  <a:pt x="0" y="1272920"/>
                </a:lnTo>
                <a:lnTo>
                  <a:pt x="0" y="0"/>
                </a:lnTo>
                <a:close/>
              </a:path>
            </a:pathLst>
          </a:custGeom>
          <a:blipFill>
            <a:blip r:embed="rId7"/>
            <a:stretch>
              <a:fillRect l="0" t="0" r="0" b="0"/>
            </a:stretch>
          </a:blipFill>
        </p:spPr>
      </p:sp>
      <p:sp>
        <p:nvSpPr>
          <p:cNvPr name="Freeform 13" id="13"/>
          <p:cNvSpPr/>
          <p:nvPr/>
        </p:nvSpPr>
        <p:spPr>
          <a:xfrm flipH="false" flipV="false" rot="0">
            <a:off x="15476676" y="7776959"/>
            <a:ext cx="2093387" cy="2093387"/>
          </a:xfrm>
          <a:custGeom>
            <a:avLst/>
            <a:gdLst/>
            <a:ahLst/>
            <a:cxnLst/>
            <a:rect r="r" b="b" t="t" l="l"/>
            <a:pathLst>
              <a:path h="2093387" w="2093387">
                <a:moveTo>
                  <a:pt x="0" y="0"/>
                </a:moveTo>
                <a:lnTo>
                  <a:pt x="2093387" y="0"/>
                </a:lnTo>
                <a:lnTo>
                  <a:pt x="2093387" y="2093388"/>
                </a:lnTo>
                <a:lnTo>
                  <a:pt x="0" y="2093388"/>
                </a:lnTo>
                <a:lnTo>
                  <a:pt x="0" y="0"/>
                </a:lnTo>
                <a:close/>
              </a:path>
            </a:pathLst>
          </a:custGeom>
          <a:blipFill>
            <a:blip r:embed="rId8"/>
            <a:stretch>
              <a:fillRect l="0" t="0" r="0" b="0"/>
            </a:stretch>
          </a:blipFill>
        </p:spPr>
      </p:sp>
      <p:sp>
        <p:nvSpPr>
          <p:cNvPr name="TextBox 14" id="14"/>
          <p:cNvSpPr txBox="true"/>
          <p:nvPr/>
        </p:nvSpPr>
        <p:spPr>
          <a:xfrm rot="0">
            <a:off x="1067082" y="2450392"/>
            <a:ext cx="8076918" cy="331089"/>
          </a:xfrm>
          <a:prstGeom prst="rect">
            <a:avLst/>
          </a:prstGeom>
        </p:spPr>
        <p:txBody>
          <a:bodyPr anchor="t" rtlCol="false" tIns="0" lIns="0" bIns="0" rIns="0">
            <a:spAutoFit/>
          </a:bodyPr>
          <a:lstStyle/>
          <a:p>
            <a:pPr algn="l">
              <a:lnSpc>
                <a:spcPts val="2688"/>
              </a:lnSpc>
            </a:pPr>
            <a:r>
              <a:rPr lang="en-US" sz="2100">
                <a:solidFill>
                  <a:srgbClr val="000000"/>
                </a:solidFill>
                <a:latin typeface="Garet"/>
                <a:ea typeface="Garet"/>
                <a:cs typeface="Garet"/>
                <a:sym typeface="Garet"/>
              </a:rPr>
              <a:t>The features we considered for our experiment</a:t>
            </a:r>
          </a:p>
        </p:txBody>
      </p:sp>
      <p:grpSp>
        <p:nvGrpSpPr>
          <p:cNvPr name="Group 15" id="15"/>
          <p:cNvGrpSpPr/>
          <p:nvPr/>
        </p:nvGrpSpPr>
        <p:grpSpPr>
          <a:xfrm rot="0">
            <a:off x="1028700" y="3796030"/>
            <a:ext cx="8583271" cy="1539342"/>
            <a:chOff x="0" y="0"/>
            <a:chExt cx="11444362" cy="2052456"/>
          </a:xfrm>
        </p:grpSpPr>
        <p:sp>
          <p:nvSpPr>
            <p:cNvPr name="TextBox 16" id="16"/>
            <p:cNvSpPr txBox="true"/>
            <p:nvPr/>
          </p:nvSpPr>
          <p:spPr>
            <a:xfrm rot="0">
              <a:off x="0" y="-28575"/>
              <a:ext cx="11444362" cy="532342"/>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000000"/>
                  </a:solidFill>
                  <a:latin typeface="Garet Bold"/>
                  <a:ea typeface="Garet Bold"/>
                  <a:cs typeface="Garet Bold"/>
                  <a:sym typeface="Garet Bold"/>
                </a:rPr>
                <a:t>Vibrations of nozzle and platform during the print</a:t>
              </a:r>
            </a:p>
          </p:txBody>
        </p:sp>
        <p:sp>
          <p:nvSpPr>
            <p:cNvPr name="TextBox 17" id="17"/>
            <p:cNvSpPr txBox="true"/>
            <p:nvPr/>
          </p:nvSpPr>
          <p:spPr>
            <a:xfrm rot="0">
              <a:off x="0" y="622859"/>
              <a:ext cx="11444362" cy="1429597"/>
            </a:xfrm>
            <a:prstGeom prst="rect">
              <a:avLst/>
            </a:prstGeom>
          </p:spPr>
          <p:txBody>
            <a:bodyPr anchor="t" rtlCol="false" tIns="0" lIns="0" bIns="0" rIns="0">
              <a:spAutoFit/>
            </a:bodyPr>
            <a:lstStyle/>
            <a:p>
              <a:pPr algn="just" marL="0" indent="0" lvl="0">
                <a:lnSpc>
                  <a:spcPts val="2859"/>
                </a:lnSpc>
                <a:spcBef>
                  <a:spcPct val="0"/>
                </a:spcBef>
              </a:pPr>
              <a:r>
                <a:rPr lang="en-US" sz="2199">
                  <a:solidFill>
                    <a:srgbClr val="000000"/>
                  </a:solidFill>
                  <a:latin typeface="Garet"/>
                  <a:ea typeface="Garet"/>
                  <a:cs typeface="Garet"/>
                  <a:sym typeface="Garet"/>
                </a:rPr>
                <a:t>We are taking the readings of the accelerations of nozzle and platform so as to understand the spatial movement of the nozzle while printing different shapes</a:t>
              </a:r>
            </a:p>
          </p:txBody>
        </p:sp>
      </p:grpSp>
      <p:grpSp>
        <p:nvGrpSpPr>
          <p:cNvPr name="Group 18" id="18"/>
          <p:cNvGrpSpPr/>
          <p:nvPr/>
        </p:nvGrpSpPr>
        <p:grpSpPr>
          <a:xfrm rot="0">
            <a:off x="1047891" y="5842810"/>
            <a:ext cx="8544889" cy="1539342"/>
            <a:chOff x="0" y="0"/>
            <a:chExt cx="11393186" cy="2052456"/>
          </a:xfrm>
        </p:grpSpPr>
        <p:sp>
          <p:nvSpPr>
            <p:cNvPr name="TextBox 19" id="19"/>
            <p:cNvSpPr txBox="true"/>
            <p:nvPr/>
          </p:nvSpPr>
          <p:spPr>
            <a:xfrm rot="0">
              <a:off x="0" y="-28575"/>
              <a:ext cx="11393186" cy="532342"/>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000000"/>
                  </a:solidFill>
                  <a:latin typeface="Garet Bold"/>
                  <a:ea typeface="Garet Bold"/>
                  <a:cs typeface="Garet Bold"/>
                  <a:sym typeface="Garet Bold"/>
                </a:rPr>
                <a:t>Temperature of nozzle during the print</a:t>
              </a:r>
            </a:p>
          </p:txBody>
        </p:sp>
        <p:sp>
          <p:nvSpPr>
            <p:cNvPr name="TextBox 20" id="20"/>
            <p:cNvSpPr txBox="true"/>
            <p:nvPr/>
          </p:nvSpPr>
          <p:spPr>
            <a:xfrm rot="0">
              <a:off x="0" y="622859"/>
              <a:ext cx="11393186" cy="1429597"/>
            </a:xfrm>
            <a:prstGeom prst="rect">
              <a:avLst/>
            </a:prstGeom>
          </p:spPr>
          <p:txBody>
            <a:bodyPr anchor="t" rtlCol="false" tIns="0" lIns="0" bIns="0" rIns="0">
              <a:spAutoFit/>
            </a:bodyPr>
            <a:lstStyle/>
            <a:p>
              <a:pPr algn="just" marL="0" indent="0" lvl="0">
                <a:lnSpc>
                  <a:spcPts val="2859"/>
                </a:lnSpc>
                <a:spcBef>
                  <a:spcPct val="0"/>
                </a:spcBef>
              </a:pPr>
              <a:r>
                <a:rPr lang="en-US" sz="2199">
                  <a:solidFill>
                    <a:srgbClr val="000000"/>
                  </a:solidFill>
                  <a:latin typeface="Garet"/>
                  <a:ea typeface="Garet"/>
                  <a:cs typeface="Garet"/>
                  <a:sym typeface="Garet"/>
                </a:rPr>
                <a:t>We are taking the readings of the temperature of the nozzle during the print so as to understand how the temperature varies temporally during the print</a:t>
              </a:r>
            </a:p>
          </p:txBody>
        </p:sp>
      </p:grpSp>
      <p:grpSp>
        <p:nvGrpSpPr>
          <p:cNvPr name="Group 21" id="21"/>
          <p:cNvGrpSpPr/>
          <p:nvPr/>
        </p:nvGrpSpPr>
        <p:grpSpPr>
          <a:xfrm rot="0">
            <a:off x="1067082" y="7886977"/>
            <a:ext cx="8583271" cy="1539342"/>
            <a:chOff x="0" y="0"/>
            <a:chExt cx="11444362" cy="2052456"/>
          </a:xfrm>
        </p:grpSpPr>
        <p:sp>
          <p:nvSpPr>
            <p:cNvPr name="TextBox 22" id="22"/>
            <p:cNvSpPr txBox="true"/>
            <p:nvPr/>
          </p:nvSpPr>
          <p:spPr>
            <a:xfrm rot="0">
              <a:off x="0" y="-28575"/>
              <a:ext cx="11444362" cy="532342"/>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000000"/>
                  </a:solidFill>
                  <a:latin typeface="Garet Bold"/>
                  <a:ea typeface="Garet Bold"/>
                  <a:cs typeface="Garet Bold"/>
                  <a:sym typeface="Garet Bold"/>
                </a:rPr>
                <a:t>Texture of surface after the experiment</a:t>
              </a:r>
            </a:p>
          </p:txBody>
        </p:sp>
        <p:sp>
          <p:nvSpPr>
            <p:cNvPr name="TextBox 23" id="23"/>
            <p:cNvSpPr txBox="true"/>
            <p:nvPr/>
          </p:nvSpPr>
          <p:spPr>
            <a:xfrm rot="0">
              <a:off x="0" y="622859"/>
              <a:ext cx="11444362" cy="1429597"/>
            </a:xfrm>
            <a:prstGeom prst="rect">
              <a:avLst/>
            </a:prstGeom>
          </p:spPr>
          <p:txBody>
            <a:bodyPr anchor="t" rtlCol="false" tIns="0" lIns="0" bIns="0" rIns="0">
              <a:spAutoFit/>
            </a:bodyPr>
            <a:lstStyle/>
            <a:p>
              <a:pPr algn="l" marL="0" indent="0" lvl="0">
                <a:lnSpc>
                  <a:spcPts val="2859"/>
                </a:lnSpc>
                <a:spcBef>
                  <a:spcPct val="0"/>
                </a:spcBef>
              </a:pPr>
              <a:r>
                <a:rPr lang="en-US" sz="2199">
                  <a:solidFill>
                    <a:srgbClr val="000000"/>
                  </a:solidFill>
                  <a:latin typeface="Garet"/>
                  <a:ea typeface="Garet"/>
                  <a:cs typeface="Garet"/>
                  <a:sym typeface="Garet"/>
                </a:rPr>
                <a:t>After the print, we are taking the image of texture of the specimen so as to understand the differences in prints of same and different printers</a:t>
              </a:r>
            </a:p>
          </p:txBody>
        </p:sp>
      </p:grpSp>
      <p:sp>
        <p:nvSpPr>
          <p:cNvPr name="TextBox 24" id="24"/>
          <p:cNvSpPr txBox="true"/>
          <p:nvPr/>
        </p:nvSpPr>
        <p:spPr>
          <a:xfrm rot="0">
            <a:off x="12564421" y="2752906"/>
            <a:ext cx="2981770" cy="406400"/>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000000"/>
                </a:solidFill>
                <a:latin typeface="Garet Bold"/>
                <a:ea typeface="Garet Bold"/>
                <a:cs typeface="Garet Bold"/>
                <a:sym typeface="Garet Bold"/>
              </a:rPr>
              <a:t>Instruments used</a:t>
            </a:r>
          </a:p>
        </p:txBody>
      </p:sp>
      <p:sp>
        <p:nvSpPr>
          <p:cNvPr name="TextBox 25" id="25"/>
          <p:cNvSpPr txBox="true"/>
          <p:nvPr/>
        </p:nvSpPr>
        <p:spPr>
          <a:xfrm rot="0">
            <a:off x="11125680" y="4388306"/>
            <a:ext cx="2259564" cy="353060"/>
          </a:xfrm>
          <a:prstGeom prst="rect">
            <a:avLst/>
          </a:prstGeom>
        </p:spPr>
        <p:txBody>
          <a:bodyPr anchor="t" rtlCol="false" tIns="0" lIns="0" bIns="0" rIns="0">
            <a:spAutoFit/>
          </a:bodyPr>
          <a:lstStyle/>
          <a:p>
            <a:pPr algn="l" marL="0" indent="0" lvl="0">
              <a:lnSpc>
                <a:spcPts val="2859"/>
              </a:lnSpc>
              <a:spcBef>
                <a:spcPct val="0"/>
              </a:spcBef>
            </a:pPr>
            <a:r>
              <a:rPr lang="en-US" sz="2199">
                <a:solidFill>
                  <a:srgbClr val="000000"/>
                </a:solidFill>
                <a:latin typeface="Garet"/>
                <a:ea typeface="Garet"/>
                <a:cs typeface="Garet"/>
                <a:sym typeface="Garet"/>
              </a:rPr>
              <a:t>Accelerometer</a:t>
            </a:r>
          </a:p>
        </p:txBody>
      </p:sp>
      <p:sp>
        <p:nvSpPr>
          <p:cNvPr name="TextBox 26" id="26"/>
          <p:cNvSpPr txBox="true"/>
          <p:nvPr/>
        </p:nvSpPr>
        <p:spPr>
          <a:xfrm rot="0">
            <a:off x="10447494" y="6293306"/>
            <a:ext cx="3615935" cy="715010"/>
          </a:xfrm>
          <a:prstGeom prst="rect">
            <a:avLst/>
          </a:prstGeom>
        </p:spPr>
        <p:txBody>
          <a:bodyPr anchor="t" rtlCol="false" tIns="0" lIns="0" bIns="0" rIns="0">
            <a:spAutoFit/>
          </a:bodyPr>
          <a:lstStyle/>
          <a:p>
            <a:pPr algn="ctr">
              <a:lnSpc>
                <a:spcPts val="2859"/>
              </a:lnSpc>
            </a:pPr>
            <a:r>
              <a:rPr lang="en-US" sz="2199">
                <a:solidFill>
                  <a:srgbClr val="000000"/>
                </a:solidFill>
                <a:latin typeface="Garet"/>
                <a:ea typeface="Garet"/>
                <a:cs typeface="Garet"/>
                <a:sym typeface="Garet"/>
              </a:rPr>
              <a:t>Thermocouple and </a:t>
            </a:r>
          </a:p>
          <a:p>
            <a:pPr algn="ctr" marL="0" indent="0" lvl="0">
              <a:lnSpc>
                <a:spcPts val="2859"/>
              </a:lnSpc>
              <a:spcBef>
                <a:spcPct val="0"/>
              </a:spcBef>
            </a:pPr>
            <a:r>
              <a:rPr lang="en-US" sz="2199">
                <a:solidFill>
                  <a:srgbClr val="000000"/>
                </a:solidFill>
                <a:latin typeface="Garet"/>
                <a:ea typeface="Garet"/>
                <a:cs typeface="Garet"/>
                <a:sym typeface="Garet"/>
              </a:rPr>
              <a:t>Thermocouple amplifier</a:t>
            </a:r>
          </a:p>
        </p:txBody>
      </p:sp>
      <p:sp>
        <p:nvSpPr>
          <p:cNvPr name="TextBox 27" id="27"/>
          <p:cNvSpPr txBox="true"/>
          <p:nvPr/>
        </p:nvSpPr>
        <p:spPr>
          <a:xfrm rot="0">
            <a:off x="10744414" y="8470593"/>
            <a:ext cx="3180217" cy="715010"/>
          </a:xfrm>
          <a:prstGeom prst="rect">
            <a:avLst/>
          </a:prstGeom>
        </p:spPr>
        <p:txBody>
          <a:bodyPr anchor="t" rtlCol="false" tIns="0" lIns="0" bIns="0" rIns="0">
            <a:spAutoFit/>
          </a:bodyPr>
          <a:lstStyle/>
          <a:p>
            <a:pPr algn="ctr" marL="0" indent="0" lvl="0">
              <a:lnSpc>
                <a:spcPts val="2859"/>
              </a:lnSpc>
              <a:spcBef>
                <a:spcPct val="0"/>
              </a:spcBef>
            </a:pPr>
            <a:r>
              <a:rPr lang="en-US" sz="2199">
                <a:solidFill>
                  <a:srgbClr val="000000"/>
                </a:solidFill>
                <a:latin typeface="Garet"/>
                <a:ea typeface="Garet"/>
                <a:cs typeface="Garet"/>
                <a:sym typeface="Garet"/>
              </a:rPr>
              <a:t>Digital microscope with camera</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028700" y="1530582"/>
            <a:ext cx="4256751" cy="785704"/>
          </a:xfrm>
          <a:prstGeom prst="rect">
            <a:avLst/>
          </a:prstGeom>
        </p:spPr>
        <p:txBody>
          <a:bodyPr anchor="t" rtlCol="false" tIns="0" lIns="0" bIns="0" rIns="0">
            <a:spAutoFit/>
          </a:bodyPr>
          <a:lstStyle/>
          <a:p>
            <a:pPr algn="l" marL="0" indent="0" lvl="0">
              <a:lnSpc>
                <a:spcPts val="5808"/>
              </a:lnSpc>
              <a:spcBef>
                <a:spcPct val="0"/>
              </a:spcBef>
            </a:pPr>
            <a:r>
              <a:rPr lang="en-US" sz="5808" spc="-458">
                <a:solidFill>
                  <a:srgbClr val="000000"/>
                </a:solidFill>
                <a:latin typeface="Archivo Black"/>
                <a:ea typeface="Archivo Black"/>
                <a:cs typeface="Archivo Black"/>
                <a:sym typeface="Archivo Black"/>
              </a:rPr>
              <a:t>Experiment</a:t>
            </a:r>
          </a:p>
        </p:txBody>
      </p:sp>
      <p:sp>
        <p:nvSpPr>
          <p:cNvPr name="Freeform 4" id="4"/>
          <p:cNvSpPr/>
          <p:nvPr/>
        </p:nvSpPr>
        <p:spPr>
          <a:xfrm flipH="false" flipV="false" rot="0">
            <a:off x="16803873" y="245250"/>
            <a:ext cx="1152975" cy="1347633"/>
          </a:xfrm>
          <a:custGeom>
            <a:avLst/>
            <a:gdLst/>
            <a:ahLst/>
            <a:cxnLst/>
            <a:rect r="r" b="b" t="t" l="l"/>
            <a:pathLst>
              <a:path h="1347633" w="1152975">
                <a:moveTo>
                  <a:pt x="0" y="0"/>
                </a:moveTo>
                <a:lnTo>
                  <a:pt x="1152975" y="0"/>
                </a:lnTo>
                <a:lnTo>
                  <a:pt x="1152975" y="1347633"/>
                </a:lnTo>
                <a:lnTo>
                  <a:pt x="0" y="1347633"/>
                </a:lnTo>
                <a:lnTo>
                  <a:pt x="0" y="0"/>
                </a:lnTo>
                <a:close/>
              </a:path>
            </a:pathLst>
          </a:custGeom>
          <a:blipFill>
            <a:blip r:embed="rId3"/>
            <a:stretch>
              <a:fillRect l="0" t="0" r="0" b="0"/>
            </a:stretch>
          </a:blipFill>
        </p:spPr>
      </p:sp>
      <p:sp>
        <p:nvSpPr>
          <p:cNvPr name="Freeform 5" id="5"/>
          <p:cNvSpPr/>
          <p:nvPr/>
        </p:nvSpPr>
        <p:spPr>
          <a:xfrm flipH="false" flipV="false" rot="0">
            <a:off x="392548" y="383239"/>
            <a:ext cx="3390793" cy="1071656"/>
          </a:xfrm>
          <a:custGeom>
            <a:avLst/>
            <a:gdLst/>
            <a:ahLst/>
            <a:cxnLst/>
            <a:rect r="r" b="b" t="t" l="l"/>
            <a:pathLst>
              <a:path h="1071656" w="3390793">
                <a:moveTo>
                  <a:pt x="0" y="0"/>
                </a:moveTo>
                <a:lnTo>
                  <a:pt x="3390792" y="0"/>
                </a:lnTo>
                <a:lnTo>
                  <a:pt x="3390792" y="1071655"/>
                </a:lnTo>
                <a:lnTo>
                  <a:pt x="0" y="1071655"/>
                </a:lnTo>
                <a:lnTo>
                  <a:pt x="0" y="0"/>
                </a:lnTo>
                <a:close/>
              </a:path>
            </a:pathLst>
          </a:custGeom>
          <a:blipFill>
            <a:blip r:embed="rId4"/>
            <a:stretch>
              <a:fillRect l="0" t="-99705" r="0" b="-116701"/>
            </a:stretch>
          </a:blipFill>
        </p:spPr>
      </p:sp>
      <p:sp>
        <p:nvSpPr>
          <p:cNvPr name="Freeform 6" id="6"/>
          <p:cNvSpPr/>
          <p:nvPr/>
        </p:nvSpPr>
        <p:spPr>
          <a:xfrm flipH="false" flipV="false" rot="0">
            <a:off x="10450871" y="2305601"/>
            <a:ext cx="6524619" cy="3670098"/>
          </a:xfrm>
          <a:custGeom>
            <a:avLst/>
            <a:gdLst/>
            <a:ahLst/>
            <a:cxnLst/>
            <a:rect r="r" b="b" t="t" l="l"/>
            <a:pathLst>
              <a:path h="3670098" w="6524619">
                <a:moveTo>
                  <a:pt x="0" y="0"/>
                </a:moveTo>
                <a:lnTo>
                  <a:pt x="6524619" y="0"/>
                </a:lnTo>
                <a:lnTo>
                  <a:pt x="6524619" y="3670099"/>
                </a:lnTo>
                <a:lnTo>
                  <a:pt x="0" y="3670099"/>
                </a:lnTo>
                <a:lnTo>
                  <a:pt x="0" y="0"/>
                </a:lnTo>
                <a:close/>
              </a:path>
            </a:pathLst>
          </a:custGeom>
          <a:blipFill>
            <a:blip r:embed="rId5"/>
            <a:stretch>
              <a:fillRect l="0" t="0" r="0" b="0"/>
            </a:stretch>
          </a:blipFill>
        </p:spPr>
      </p:sp>
      <p:sp>
        <p:nvSpPr>
          <p:cNvPr name="Freeform 7" id="7"/>
          <p:cNvSpPr/>
          <p:nvPr/>
        </p:nvSpPr>
        <p:spPr>
          <a:xfrm flipH="false" flipV="false" rot="5400000">
            <a:off x="4254451" y="3630394"/>
            <a:ext cx="600875" cy="306993"/>
          </a:xfrm>
          <a:custGeom>
            <a:avLst/>
            <a:gdLst/>
            <a:ahLst/>
            <a:cxnLst/>
            <a:rect r="r" b="b" t="t" l="l"/>
            <a:pathLst>
              <a:path h="306993" w="600875">
                <a:moveTo>
                  <a:pt x="0" y="0"/>
                </a:moveTo>
                <a:lnTo>
                  <a:pt x="600875" y="0"/>
                </a:lnTo>
                <a:lnTo>
                  <a:pt x="600875" y="306992"/>
                </a:lnTo>
                <a:lnTo>
                  <a:pt x="0" y="3069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00000">
            <a:off x="4257233" y="4859413"/>
            <a:ext cx="600875" cy="306993"/>
          </a:xfrm>
          <a:custGeom>
            <a:avLst/>
            <a:gdLst/>
            <a:ahLst/>
            <a:cxnLst/>
            <a:rect r="r" b="b" t="t" l="l"/>
            <a:pathLst>
              <a:path h="306993" w="600875">
                <a:moveTo>
                  <a:pt x="0" y="0"/>
                </a:moveTo>
                <a:lnTo>
                  <a:pt x="600876" y="0"/>
                </a:lnTo>
                <a:lnTo>
                  <a:pt x="600876" y="306992"/>
                </a:lnTo>
                <a:lnTo>
                  <a:pt x="0" y="3069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4257233" y="7868367"/>
            <a:ext cx="600875" cy="306993"/>
          </a:xfrm>
          <a:custGeom>
            <a:avLst/>
            <a:gdLst/>
            <a:ahLst/>
            <a:cxnLst/>
            <a:rect r="r" b="b" t="t" l="l"/>
            <a:pathLst>
              <a:path h="306993" w="600875">
                <a:moveTo>
                  <a:pt x="0" y="0"/>
                </a:moveTo>
                <a:lnTo>
                  <a:pt x="600876" y="0"/>
                </a:lnTo>
                <a:lnTo>
                  <a:pt x="600876" y="306992"/>
                </a:lnTo>
                <a:lnTo>
                  <a:pt x="0" y="3069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4257233" y="6541134"/>
            <a:ext cx="600875" cy="306993"/>
          </a:xfrm>
          <a:custGeom>
            <a:avLst/>
            <a:gdLst/>
            <a:ahLst/>
            <a:cxnLst/>
            <a:rect r="r" b="b" t="t" l="l"/>
            <a:pathLst>
              <a:path h="306993" w="600875">
                <a:moveTo>
                  <a:pt x="0" y="0"/>
                </a:moveTo>
                <a:lnTo>
                  <a:pt x="600876" y="0"/>
                </a:lnTo>
                <a:lnTo>
                  <a:pt x="600876" y="306992"/>
                </a:lnTo>
                <a:lnTo>
                  <a:pt x="0" y="3069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1279889" y="7961630"/>
            <a:ext cx="1692066" cy="1668432"/>
          </a:xfrm>
          <a:custGeom>
            <a:avLst/>
            <a:gdLst/>
            <a:ahLst/>
            <a:cxnLst/>
            <a:rect r="r" b="b" t="t" l="l"/>
            <a:pathLst>
              <a:path h="1668432" w="1692066">
                <a:moveTo>
                  <a:pt x="0" y="0"/>
                </a:moveTo>
                <a:lnTo>
                  <a:pt x="1692066" y="0"/>
                </a:lnTo>
                <a:lnTo>
                  <a:pt x="1692066" y="1668432"/>
                </a:lnTo>
                <a:lnTo>
                  <a:pt x="0" y="1668432"/>
                </a:lnTo>
                <a:lnTo>
                  <a:pt x="0" y="0"/>
                </a:lnTo>
                <a:close/>
              </a:path>
            </a:pathLst>
          </a:custGeom>
          <a:blipFill>
            <a:blip r:embed="rId8"/>
            <a:stretch>
              <a:fillRect l="-43516" t="-62845" r="-44078" b="-50687"/>
            </a:stretch>
          </a:blipFill>
        </p:spPr>
      </p:sp>
      <p:sp>
        <p:nvSpPr>
          <p:cNvPr name="Freeform 12" id="12"/>
          <p:cNvSpPr/>
          <p:nvPr/>
        </p:nvSpPr>
        <p:spPr>
          <a:xfrm flipH="false" flipV="false" rot="0">
            <a:off x="13820830" y="7961630"/>
            <a:ext cx="1684871" cy="1668432"/>
          </a:xfrm>
          <a:custGeom>
            <a:avLst/>
            <a:gdLst/>
            <a:ahLst/>
            <a:cxnLst/>
            <a:rect r="r" b="b" t="t" l="l"/>
            <a:pathLst>
              <a:path h="1668432" w="1684871">
                <a:moveTo>
                  <a:pt x="0" y="0"/>
                </a:moveTo>
                <a:lnTo>
                  <a:pt x="1684871" y="0"/>
                </a:lnTo>
                <a:lnTo>
                  <a:pt x="1684871" y="1668432"/>
                </a:lnTo>
                <a:lnTo>
                  <a:pt x="0" y="1668432"/>
                </a:lnTo>
                <a:lnTo>
                  <a:pt x="0" y="0"/>
                </a:lnTo>
                <a:close/>
              </a:path>
            </a:pathLst>
          </a:custGeom>
          <a:blipFill>
            <a:blip r:embed="rId9"/>
            <a:stretch>
              <a:fillRect l="-6349" t="-5434" r="-14286" b="-21772"/>
            </a:stretch>
          </a:blipFill>
        </p:spPr>
      </p:sp>
      <p:sp>
        <p:nvSpPr>
          <p:cNvPr name="Freeform 13" id="13"/>
          <p:cNvSpPr/>
          <p:nvPr/>
        </p:nvSpPr>
        <p:spPr>
          <a:xfrm flipH="false" flipV="false" rot="0">
            <a:off x="16037299" y="7961630"/>
            <a:ext cx="1542169" cy="1668432"/>
          </a:xfrm>
          <a:custGeom>
            <a:avLst/>
            <a:gdLst/>
            <a:ahLst/>
            <a:cxnLst/>
            <a:rect r="r" b="b" t="t" l="l"/>
            <a:pathLst>
              <a:path h="1668432" w="1542169">
                <a:moveTo>
                  <a:pt x="0" y="0"/>
                </a:moveTo>
                <a:lnTo>
                  <a:pt x="1542169" y="0"/>
                </a:lnTo>
                <a:lnTo>
                  <a:pt x="1542169" y="1668432"/>
                </a:lnTo>
                <a:lnTo>
                  <a:pt x="0" y="1668432"/>
                </a:lnTo>
                <a:lnTo>
                  <a:pt x="0" y="0"/>
                </a:lnTo>
                <a:close/>
              </a:path>
            </a:pathLst>
          </a:custGeom>
          <a:blipFill>
            <a:blip r:embed="rId10"/>
            <a:stretch>
              <a:fillRect l="-32110" t="-58530" r="-43075" b="-56444"/>
            </a:stretch>
          </a:blipFill>
        </p:spPr>
      </p:sp>
      <p:sp>
        <p:nvSpPr>
          <p:cNvPr name="TextBox 14" id="14"/>
          <p:cNvSpPr txBox="true"/>
          <p:nvPr/>
        </p:nvSpPr>
        <p:spPr>
          <a:xfrm rot="0">
            <a:off x="12198392" y="1935840"/>
            <a:ext cx="3029577" cy="369761"/>
          </a:xfrm>
          <a:prstGeom prst="rect">
            <a:avLst/>
          </a:prstGeom>
        </p:spPr>
        <p:txBody>
          <a:bodyPr anchor="t" rtlCol="false" tIns="0" lIns="0" bIns="0" rIns="0">
            <a:spAutoFit/>
          </a:bodyPr>
          <a:lstStyle/>
          <a:p>
            <a:pPr algn="ctr">
              <a:lnSpc>
                <a:spcPts val="3064"/>
              </a:lnSpc>
              <a:spcBef>
                <a:spcPct val="0"/>
              </a:spcBef>
            </a:pPr>
            <a:r>
              <a:rPr lang="en-US" sz="2189">
                <a:solidFill>
                  <a:srgbClr val="000000"/>
                </a:solidFill>
                <a:latin typeface="Garet"/>
                <a:ea typeface="Garet"/>
                <a:cs typeface="Garet"/>
                <a:sym typeface="Garet"/>
              </a:rPr>
              <a:t>Experimental setup</a:t>
            </a:r>
          </a:p>
        </p:txBody>
      </p:sp>
      <p:sp>
        <p:nvSpPr>
          <p:cNvPr name="TextBox 15" id="15"/>
          <p:cNvSpPr txBox="true"/>
          <p:nvPr/>
        </p:nvSpPr>
        <p:spPr>
          <a:xfrm rot="0">
            <a:off x="15358921" y="5937600"/>
            <a:ext cx="1616569" cy="757030"/>
          </a:xfrm>
          <a:prstGeom prst="rect">
            <a:avLst/>
          </a:prstGeom>
        </p:spPr>
        <p:txBody>
          <a:bodyPr anchor="t" rtlCol="false" tIns="0" lIns="0" bIns="0" rIns="0">
            <a:spAutoFit/>
          </a:bodyPr>
          <a:lstStyle/>
          <a:p>
            <a:pPr algn="ctr">
              <a:lnSpc>
                <a:spcPts val="3064"/>
              </a:lnSpc>
            </a:pPr>
            <a:r>
              <a:rPr lang="en-US" sz="2189">
                <a:solidFill>
                  <a:srgbClr val="000000"/>
                </a:solidFill>
                <a:latin typeface="Garet"/>
                <a:ea typeface="Garet"/>
                <a:cs typeface="Garet"/>
                <a:sym typeface="Garet"/>
              </a:rPr>
              <a:t>JUPYTER </a:t>
            </a:r>
          </a:p>
          <a:p>
            <a:pPr algn="ctr">
              <a:lnSpc>
                <a:spcPts val="3064"/>
              </a:lnSpc>
              <a:spcBef>
                <a:spcPct val="0"/>
              </a:spcBef>
            </a:pPr>
            <a:r>
              <a:rPr lang="en-US" sz="2189">
                <a:solidFill>
                  <a:srgbClr val="000000"/>
                </a:solidFill>
                <a:latin typeface="Garet"/>
                <a:ea typeface="Garet"/>
                <a:cs typeface="Garet"/>
                <a:sym typeface="Garet"/>
              </a:rPr>
              <a:t>NOTEBOOK</a:t>
            </a:r>
          </a:p>
        </p:txBody>
      </p:sp>
      <p:sp>
        <p:nvSpPr>
          <p:cNvPr name="TextBox 16" id="16"/>
          <p:cNvSpPr txBox="true"/>
          <p:nvPr/>
        </p:nvSpPr>
        <p:spPr>
          <a:xfrm rot="0">
            <a:off x="12867158" y="5937600"/>
            <a:ext cx="2059524" cy="757030"/>
          </a:xfrm>
          <a:prstGeom prst="rect">
            <a:avLst/>
          </a:prstGeom>
        </p:spPr>
        <p:txBody>
          <a:bodyPr anchor="t" rtlCol="false" tIns="0" lIns="0" bIns="0" rIns="0">
            <a:spAutoFit/>
          </a:bodyPr>
          <a:lstStyle/>
          <a:p>
            <a:pPr algn="ctr">
              <a:lnSpc>
                <a:spcPts val="3064"/>
              </a:lnSpc>
              <a:spcBef>
                <a:spcPct val="0"/>
              </a:spcBef>
            </a:pPr>
            <a:r>
              <a:rPr lang="en-US" sz="2189">
                <a:solidFill>
                  <a:srgbClr val="000000"/>
                </a:solidFill>
                <a:latin typeface="Garet"/>
                <a:ea typeface="Garet"/>
                <a:cs typeface="Garet"/>
                <a:sym typeface="Garet"/>
              </a:rPr>
              <a:t>ULTIMAKER S3 EXTENDED</a:t>
            </a:r>
          </a:p>
        </p:txBody>
      </p:sp>
      <p:sp>
        <p:nvSpPr>
          <p:cNvPr name="TextBox 17" id="17"/>
          <p:cNvSpPr txBox="true"/>
          <p:nvPr/>
        </p:nvSpPr>
        <p:spPr>
          <a:xfrm rot="0">
            <a:off x="10450871" y="5937600"/>
            <a:ext cx="2115001" cy="369761"/>
          </a:xfrm>
          <a:prstGeom prst="rect">
            <a:avLst/>
          </a:prstGeom>
        </p:spPr>
        <p:txBody>
          <a:bodyPr anchor="t" rtlCol="false" tIns="0" lIns="0" bIns="0" rIns="0">
            <a:spAutoFit/>
          </a:bodyPr>
          <a:lstStyle/>
          <a:p>
            <a:pPr algn="ctr">
              <a:lnSpc>
                <a:spcPts val="3064"/>
              </a:lnSpc>
              <a:spcBef>
                <a:spcPct val="0"/>
              </a:spcBef>
            </a:pPr>
            <a:r>
              <a:rPr lang="en-US" sz="2189">
                <a:solidFill>
                  <a:srgbClr val="000000"/>
                </a:solidFill>
                <a:latin typeface="Garet"/>
                <a:ea typeface="Garet"/>
                <a:cs typeface="Garet"/>
                <a:sym typeface="Garet"/>
              </a:rPr>
              <a:t>ULTIMAKER S3</a:t>
            </a:r>
          </a:p>
        </p:txBody>
      </p:sp>
      <p:sp>
        <p:nvSpPr>
          <p:cNvPr name="TextBox 18" id="18"/>
          <p:cNvSpPr txBox="true"/>
          <p:nvPr/>
        </p:nvSpPr>
        <p:spPr>
          <a:xfrm rot="0">
            <a:off x="1463906" y="2837657"/>
            <a:ext cx="6187529" cy="455296"/>
          </a:xfrm>
          <a:prstGeom prst="rect">
            <a:avLst/>
          </a:prstGeom>
        </p:spPr>
        <p:txBody>
          <a:bodyPr anchor="t" rtlCol="false" tIns="0" lIns="0" bIns="0" rIns="0">
            <a:spAutoFit/>
          </a:bodyPr>
          <a:lstStyle/>
          <a:p>
            <a:pPr algn="ctr">
              <a:lnSpc>
                <a:spcPts val="3779"/>
              </a:lnSpc>
              <a:spcBef>
                <a:spcPct val="0"/>
              </a:spcBef>
            </a:pPr>
            <a:r>
              <a:rPr lang="en-US" b="true" sz="2699">
                <a:solidFill>
                  <a:srgbClr val="000000"/>
                </a:solidFill>
                <a:latin typeface="Garet Bold"/>
                <a:ea typeface="Garet Bold"/>
                <a:cs typeface="Garet Bold"/>
                <a:sym typeface="Garet Bold"/>
              </a:rPr>
              <a:t>Accelerometer and Thermocouple</a:t>
            </a:r>
          </a:p>
        </p:txBody>
      </p:sp>
      <p:sp>
        <p:nvSpPr>
          <p:cNvPr name="TextBox 19" id="19"/>
          <p:cNvSpPr txBox="true"/>
          <p:nvPr/>
        </p:nvSpPr>
        <p:spPr>
          <a:xfrm rot="0">
            <a:off x="3203492" y="4069539"/>
            <a:ext cx="2702793" cy="455296"/>
          </a:xfrm>
          <a:prstGeom prst="rect">
            <a:avLst/>
          </a:prstGeom>
        </p:spPr>
        <p:txBody>
          <a:bodyPr anchor="t" rtlCol="false" tIns="0" lIns="0" bIns="0" rIns="0">
            <a:spAutoFit/>
          </a:bodyPr>
          <a:lstStyle/>
          <a:p>
            <a:pPr algn="ctr">
              <a:lnSpc>
                <a:spcPts val="3779"/>
              </a:lnSpc>
              <a:spcBef>
                <a:spcPct val="0"/>
              </a:spcBef>
            </a:pPr>
            <a:r>
              <a:rPr lang="en-US" b="true" sz="2699">
                <a:solidFill>
                  <a:srgbClr val="000000"/>
                </a:solidFill>
                <a:latin typeface="Garet Bold"/>
                <a:ea typeface="Garet Bold"/>
                <a:cs typeface="Garet Bold"/>
                <a:sym typeface="Garet Bold"/>
              </a:rPr>
              <a:t>Arduino UNO</a:t>
            </a:r>
          </a:p>
        </p:txBody>
      </p:sp>
      <p:sp>
        <p:nvSpPr>
          <p:cNvPr name="TextBox 20" id="20"/>
          <p:cNvSpPr txBox="true"/>
          <p:nvPr/>
        </p:nvSpPr>
        <p:spPr>
          <a:xfrm rot="0">
            <a:off x="3203492" y="5334459"/>
            <a:ext cx="2702793" cy="931546"/>
          </a:xfrm>
          <a:prstGeom prst="rect">
            <a:avLst/>
          </a:prstGeom>
        </p:spPr>
        <p:txBody>
          <a:bodyPr anchor="t" rtlCol="false" tIns="0" lIns="0" bIns="0" rIns="0">
            <a:spAutoFit/>
          </a:bodyPr>
          <a:lstStyle/>
          <a:p>
            <a:pPr algn="ctr">
              <a:lnSpc>
                <a:spcPts val="3779"/>
              </a:lnSpc>
              <a:spcBef>
                <a:spcPct val="0"/>
              </a:spcBef>
            </a:pPr>
            <a:r>
              <a:rPr lang="en-US" b="true" sz="2699">
                <a:solidFill>
                  <a:srgbClr val="000000"/>
                </a:solidFill>
                <a:latin typeface="Garet Bold"/>
                <a:ea typeface="Garet Bold"/>
                <a:cs typeface="Garet Bold"/>
                <a:sym typeface="Garet Bold"/>
              </a:rPr>
              <a:t>Jupyter Notebook</a:t>
            </a:r>
          </a:p>
        </p:txBody>
      </p:sp>
      <p:sp>
        <p:nvSpPr>
          <p:cNvPr name="TextBox 21" id="21"/>
          <p:cNvSpPr txBox="true"/>
          <p:nvPr/>
        </p:nvSpPr>
        <p:spPr>
          <a:xfrm rot="0">
            <a:off x="3203492" y="7075630"/>
            <a:ext cx="2702793" cy="455296"/>
          </a:xfrm>
          <a:prstGeom prst="rect">
            <a:avLst/>
          </a:prstGeom>
        </p:spPr>
        <p:txBody>
          <a:bodyPr anchor="t" rtlCol="false" tIns="0" lIns="0" bIns="0" rIns="0">
            <a:spAutoFit/>
          </a:bodyPr>
          <a:lstStyle/>
          <a:p>
            <a:pPr algn="ctr">
              <a:lnSpc>
                <a:spcPts val="3779"/>
              </a:lnSpc>
              <a:spcBef>
                <a:spcPct val="0"/>
              </a:spcBef>
            </a:pPr>
            <a:r>
              <a:rPr lang="en-US" b="true" sz="2699">
                <a:solidFill>
                  <a:srgbClr val="000000"/>
                </a:solidFill>
                <a:latin typeface="Garet Bold"/>
                <a:ea typeface="Garet Bold"/>
                <a:cs typeface="Garet Bold"/>
                <a:sym typeface="Garet Bold"/>
              </a:rPr>
              <a:t>CSV file</a:t>
            </a:r>
          </a:p>
        </p:txBody>
      </p:sp>
      <p:sp>
        <p:nvSpPr>
          <p:cNvPr name="TextBox 22" id="22"/>
          <p:cNvSpPr txBox="true"/>
          <p:nvPr/>
        </p:nvSpPr>
        <p:spPr>
          <a:xfrm rot="0">
            <a:off x="3203492" y="8340550"/>
            <a:ext cx="2702793" cy="455296"/>
          </a:xfrm>
          <a:prstGeom prst="rect">
            <a:avLst/>
          </a:prstGeom>
        </p:spPr>
        <p:txBody>
          <a:bodyPr anchor="t" rtlCol="false" tIns="0" lIns="0" bIns="0" rIns="0">
            <a:spAutoFit/>
          </a:bodyPr>
          <a:lstStyle/>
          <a:p>
            <a:pPr algn="ctr">
              <a:lnSpc>
                <a:spcPts val="3779"/>
              </a:lnSpc>
              <a:spcBef>
                <a:spcPct val="0"/>
              </a:spcBef>
            </a:pPr>
            <a:r>
              <a:rPr lang="en-US" b="true" sz="2699">
                <a:solidFill>
                  <a:srgbClr val="000000"/>
                </a:solidFill>
                <a:latin typeface="Garet Bold"/>
                <a:ea typeface="Garet Bold"/>
                <a:cs typeface="Garet Bold"/>
                <a:sym typeface="Garet Bold"/>
              </a:rPr>
              <a:t>Data Analysis</a:t>
            </a:r>
          </a:p>
        </p:txBody>
      </p:sp>
      <p:sp>
        <p:nvSpPr>
          <p:cNvPr name="TextBox 23" id="23"/>
          <p:cNvSpPr txBox="true"/>
          <p:nvPr/>
        </p:nvSpPr>
        <p:spPr>
          <a:xfrm rot="0">
            <a:off x="7711437" y="8524383"/>
            <a:ext cx="3035052" cy="495301"/>
          </a:xfrm>
          <a:prstGeom prst="rect">
            <a:avLst/>
          </a:prstGeom>
        </p:spPr>
        <p:txBody>
          <a:bodyPr anchor="t" rtlCol="false" tIns="0" lIns="0" bIns="0" rIns="0">
            <a:spAutoFit/>
          </a:bodyPr>
          <a:lstStyle/>
          <a:p>
            <a:pPr algn="ctr">
              <a:lnSpc>
                <a:spcPts val="4199"/>
              </a:lnSpc>
              <a:spcBef>
                <a:spcPct val="0"/>
              </a:spcBef>
            </a:pPr>
            <a:r>
              <a:rPr lang="en-US" b="true" sz="2999" u="sng">
                <a:solidFill>
                  <a:srgbClr val="000000"/>
                </a:solidFill>
                <a:latin typeface="Garet Bold"/>
                <a:ea typeface="Garet Bold"/>
                <a:cs typeface="Garet Bold"/>
                <a:sym typeface="Garet Bold"/>
              </a:rPr>
              <a:t>Shapes printed</a:t>
            </a:r>
          </a:p>
        </p:txBody>
      </p:sp>
      <p:sp>
        <p:nvSpPr>
          <p:cNvPr name="TextBox 24" id="24"/>
          <p:cNvSpPr txBox="true"/>
          <p:nvPr/>
        </p:nvSpPr>
        <p:spPr>
          <a:xfrm rot="0">
            <a:off x="11043288" y="7315025"/>
            <a:ext cx="2165269" cy="406400"/>
          </a:xfrm>
          <a:prstGeom prst="rect">
            <a:avLst/>
          </a:prstGeom>
        </p:spPr>
        <p:txBody>
          <a:bodyPr anchor="t" rtlCol="false" tIns="0" lIns="0" bIns="0" rIns="0">
            <a:spAutoFit/>
          </a:bodyPr>
          <a:lstStyle/>
          <a:p>
            <a:pPr algn="ctr">
              <a:lnSpc>
                <a:spcPts val="3249"/>
              </a:lnSpc>
              <a:spcBef>
                <a:spcPct val="0"/>
              </a:spcBef>
            </a:pPr>
            <a:r>
              <a:rPr lang="en-US" sz="2499">
                <a:solidFill>
                  <a:srgbClr val="000000"/>
                </a:solidFill>
                <a:latin typeface="Garet"/>
                <a:ea typeface="Garet"/>
                <a:cs typeface="Garet"/>
                <a:sym typeface="Garet"/>
              </a:rPr>
              <a:t>Cube(10mm)</a:t>
            </a:r>
          </a:p>
        </p:txBody>
      </p:sp>
      <p:sp>
        <p:nvSpPr>
          <p:cNvPr name="TextBox 25" id="25"/>
          <p:cNvSpPr txBox="true"/>
          <p:nvPr/>
        </p:nvSpPr>
        <p:spPr>
          <a:xfrm rot="0">
            <a:off x="13490169" y="7315025"/>
            <a:ext cx="2265518" cy="406400"/>
          </a:xfrm>
          <a:prstGeom prst="rect">
            <a:avLst/>
          </a:prstGeom>
        </p:spPr>
        <p:txBody>
          <a:bodyPr anchor="t" rtlCol="false" tIns="0" lIns="0" bIns="0" rIns="0">
            <a:spAutoFit/>
          </a:bodyPr>
          <a:lstStyle/>
          <a:p>
            <a:pPr algn="ctr">
              <a:lnSpc>
                <a:spcPts val="3249"/>
              </a:lnSpc>
              <a:spcBef>
                <a:spcPct val="0"/>
              </a:spcBef>
            </a:pPr>
            <a:r>
              <a:rPr lang="en-US" sz="2499">
                <a:solidFill>
                  <a:srgbClr val="000000"/>
                </a:solidFill>
                <a:latin typeface="Garet"/>
                <a:ea typeface="Garet"/>
                <a:cs typeface="Garet"/>
                <a:sym typeface="Garet"/>
              </a:rPr>
              <a:t>Cube(25mm)</a:t>
            </a:r>
          </a:p>
        </p:txBody>
      </p:sp>
      <p:sp>
        <p:nvSpPr>
          <p:cNvPr name="TextBox 26" id="26"/>
          <p:cNvSpPr txBox="true"/>
          <p:nvPr/>
        </p:nvSpPr>
        <p:spPr>
          <a:xfrm rot="0">
            <a:off x="16037299" y="7315025"/>
            <a:ext cx="1533149" cy="406400"/>
          </a:xfrm>
          <a:prstGeom prst="rect">
            <a:avLst/>
          </a:prstGeom>
        </p:spPr>
        <p:txBody>
          <a:bodyPr anchor="t" rtlCol="false" tIns="0" lIns="0" bIns="0" rIns="0">
            <a:spAutoFit/>
          </a:bodyPr>
          <a:lstStyle/>
          <a:p>
            <a:pPr algn="ctr">
              <a:lnSpc>
                <a:spcPts val="3249"/>
              </a:lnSpc>
              <a:spcBef>
                <a:spcPct val="0"/>
              </a:spcBef>
            </a:pPr>
            <a:r>
              <a:rPr lang="en-US" sz="2499">
                <a:solidFill>
                  <a:srgbClr val="000000"/>
                </a:solidFill>
                <a:latin typeface="Garet"/>
                <a:ea typeface="Garet"/>
                <a:cs typeface="Garet"/>
                <a:sym typeface="Garet"/>
              </a:rPr>
              <a:t>Cylinder</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7442851" y="478489"/>
            <a:ext cx="2812338" cy="785704"/>
          </a:xfrm>
          <a:prstGeom prst="rect">
            <a:avLst/>
          </a:prstGeom>
        </p:spPr>
        <p:txBody>
          <a:bodyPr anchor="t" rtlCol="false" tIns="0" lIns="0" bIns="0" rIns="0">
            <a:spAutoFit/>
          </a:bodyPr>
          <a:lstStyle/>
          <a:p>
            <a:pPr algn="l" marL="0" indent="0" lvl="0">
              <a:lnSpc>
                <a:spcPts val="5808"/>
              </a:lnSpc>
              <a:spcBef>
                <a:spcPct val="0"/>
              </a:spcBef>
            </a:pPr>
            <a:r>
              <a:rPr lang="en-US" sz="5808" spc="-458">
                <a:solidFill>
                  <a:srgbClr val="000000"/>
                </a:solidFill>
                <a:latin typeface="Archivo Black"/>
                <a:ea typeface="Archivo Black"/>
                <a:cs typeface="Archivo Black"/>
                <a:sym typeface="Archivo Black"/>
              </a:rPr>
              <a:t>Results</a:t>
            </a:r>
          </a:p>
        </p:txBody>
      </p:sp>
      <p:sp>
        <p:nvSpPr>
          <p:cNvPr name="Freeform 4" id="4"/>
          <p:cNvSpPr/>
          <p:nvPr/>
        </p:nvSpPr>
        <p:spPr>
          <a:xfrm flipH="false" flipV="false" rot="0">
            <a:off x="16803873" y="245250"/>
            <a:ext cx="1152975" cy="1347633"/>
          </a:xfrm>
          <a:custGeom>
            <a:avLst/>
            <a:gdLst/>
            <a:ahLst/>
            <a:cxnLst/>
            <a:rect r="r" b="b" t="t" l="l"/>
            <a:pathLst>
              <a:path h="1347633" w="1152975">
                <a:moveTo>
                  <a:pt x="0" y="0"/>
                </a:moveTo>
                <a:lnTo>
                  <a:pt x="1152975" y="0"/>
                </a:lnTo>
                <a:lnTo>
                  <a:pt x="1152975" y="1347633"/>
                </a:lnTo>
                <a:lnTo>
                  <a:pt x="0" y="1347633"/>
                </a:lnTo>
                <a:lnTo>
                  <a:pt x="0" y="0"/>
                </a:lnTo>
                <a:close/>
              </a:path>
            </a:pathLst>
          </a:custGeom>
          <a:blipFill>
            <a:blip r:embed="rId3"/>
            <a:stretch>
              <a:fillRect l="0" t="0" r="0" b="0"/>
            </a:stretch>
          </a:blipFill>
        </p:spPr>
      </p:sp>
      <p:sp>
        <p:nvSpPr>
          <p:cNvPr name="Freeform 5" id="5"/>
          <p:cNvSpPr/>
          <p:nvPr/>
        </p:nvSpPr>
        <p:spPr>
          <a:xfrm flipH="false" flipV="false" rot="0">
            <a:off x="392548" y="383239"/>
            <a:ext cx="3390793" cy="1071656"/>
          </a:xfrm>
          <a:custGeom>
            <a:avLst/>
            <a:gdLst/>
            <a:ahLst/>
            <a:cxnLst/>
            <a:rect r="r" b="b" t="t" l="l"/>
            <a:pathLst>
              <a:path h="1071656" w="3390793">
                <a:moveTo>
                  <a:pt x="0" y="0"/>
                </a:moveTo>
                <a:lnTo>
                  <a:pt x="3390792" y="0"/>
                </a:lnTo>
                <a:lnTo>
                  <a:pt x="3390792" y="1071655"/>
                </a:lnTo>
                <a:lnTo>
                  <a:pt x="0" y="1071655"/>
                </a:lnTo>
                <a:lnTo>
                  <a:pt x="0" y="0"/>
                </a:lnTo>
                <a:close/>
              </a:path>
            </a:pathLst>
          </a:custGeom>
          <a:blipFill>
            <a:blip r:embed="rId4"/>
            <a:stretch>
              <a:fillRect l="0" t="-99705" r="0" b="-116701"/>
            </a:stretch>
          </a:blipFill>
        </p:spPr>
      </p:sp>
      <p:sp>
        <p:nvSpPr>
          <p:cNvPr name="Freeform 6" id="6"/>
          <p:cNvSpPr/>
          <p:nvPr/>
        </p:nvSpPr>
        <p:spPr>
          <a:xfrm flipH="false" flipV="false" rot="0">
            <a:off x="905775" y="1909953"/>
            <a:ext cx="6424493" cy="4111676"/>
          </a:xfrm>
          <a:custGeom>
            <a:avLst/>
            <a:gdLst/>
            <a:ahLst/>
            <a:cxnLst/>
            <a:rect r="r" b="b" t="t" l="l"/>
            <a:pathLst>
              <a:path h="4111676" w="6424493">
                <a:moveTo>
                  <a:pt x="0" y="0"/>
                </a:moveTo>
                <a:lnTo>
                  <a:pt x="6424493" y="0"/>
                </a:lnTo>
                <a:lnTo>
                  <a:pt x="6424493" y="4111676"/>
                </a:lnTo>
                <a:lnTo>
                  <a:pt x="0" y="4111676"/>
                </a:lnTo>
                <a:lnTo>
                  <a:pt x="0" y="0"/>
                </a:lnTo>
                <a:close/>
              </a:path>
            </a:pathLst>
          </a:custGeom>
          <a:blipFill>
            <a:blip r:embed="rId5"/>
            <a:stretch>
              <a:fillRect l="0" t="0" r="0" b="0"/>
            </a:stretch>
          </a:blipFill>
        </p:spPr>
      </p:sp>
      <p:sp>
        <p:nvSpPr>
          <p:cNvPr name="Freeform 7" id="7"/>
          <p:cNvSpPr/>
          <p:nvPr/>
        </p:nvSpPr>
        <p:spPr>
          <a:xfrm flipH="false" flipV="false" rot="0">
            <a:off x="10864789" y="1028700"/>
            <a:ext cx="5327367" cy="4708060"/>
          </a:xfrm>
          <a:custGeom>
            <a:avLst/>
            <a:gdLst/>
            <a:ahLst/>
            <a:cxnLst/>
            <a:rect r="r" b="b" t="t" l="l"/>
            <a:pathLst>
              <a:path h="4708060" w="5327367">
                <a:moveTo>
                  <a:pt x="0" y="0"/>
                </a:moveTo>
                <a:lnTo>
                  <a:pt x="5327367" y="0"/>
                </a:lnTo>
                <a:lnTo>
                  <a:pt x="5327367" y="4708060"/>
                </a:lnTo>
                <a:lnTo>
                  <a:pt x="0" y="4708060"/>
                </a:lnTo>
                <a:lnTo>
                  <a:pt x="0" y="0"/>
                </a:lnTo>
                <a:close/>
              </a:path>
            </a:pathLst>
          </a:custGeom>
          <a:blipFill>
            <a:blip r:embed="rId6"/>
            <a:stretch>
              <a:fillRect l="0" t="0" r="0" b="0"/>
            </a:stretch>
          </a:blipFill>
        </p:spPr>
      </p:sp>
      <p:sp>
        <p:nvSpPr>
          <p:cNvPr name="Freeform 8" id="8"/>
          <p:cNvSpPr/>
          <p:nvPr/>
        </p:nvSpPr>
        <p:spPr>
          <a:xfrm flipH="false" flipV="false" rot="0">
            <a:off x="11079366" y="6199212"/>
            <a:ext cx="4898214" cy="4002119"/>
          </a:xfrm>
          <a:custGeom>
            <a:avLst/>
            <a:gdLst/>
            <a:ahLst/>
            <a:cxnLst/>
            <a:rect r="r" b="b" t="t" l="l"/>
            <a:pathLst>
              <a:path h="4002119" w="4898214">
                <a:moveTo>
                  <a:pt x="0" y="0"/>
                </a:moveTo>
                <a:lnTo>
                  <a:pt x="4898214" y="0"/>
                </a:lnTo>
                <a:lnTo>
                  <a:pt x="4898214" y="4002119"/>
                </a:lnTo>
                <a:lnTo>
                  <a:pt x="0" y="4002119"/>
                </a:lnTo>
                <a:lnTo>
                  <a:pt x="0" y="0"/>
                </a:lnTo>
                <a:close/>
              </a:path>
            </a:pathLst>
          </a:custGeom>
          <a:blipFill>
            <a:blip r:embed="rId7"/>
            <a:stretch>
              <a:fillRect l="-4964" t="0" r="0" b="-4861"/>
            </a:stretch>
          </a:blipFill>
        </p:spPr>
      </p:sp>
      <p:sp>
        <p:nvSpPr>
          <p:cNvPr name="Freeform 9" id="9"/>
          <p:cNvSpPr/>
          <p:nvPr/>
        </p:nvSpPr>
        <p:spPr>
          <a:xfrm flipH="false" flipV="false" rot="0">
            <a:off x="1074367" y="6476687"/>
            <a:ext cx="5417948" cy="3447169"/>
          </a:xfrm>
          <a:custGeom>
            <a:avLst/>
            <a:gdLst/>
            <a:ahLst/>
            <a:cxnLst/>
            <a:rect r="r" b="b" t="t" l="l"/>
            <a:pathLst>
              <a:path h="3447169" w="5417948">
                <a:moveTo>
                  <a:pt x="0" y="0"/>
                </a:moveTo>
                <a:lnTo>
                  <a:pt x="5417947" y="0"/>
                </a:lnTo>
                <a:lnTo>
                  <a:pt x="5417947" y="3447169"/>
                </a:lnTo>
                <a:lnTo>
                  <a:pt x="0" y="3447169"/>
                </a:lnTo>
                <a:lnTo>
                  <a:pt x="0" y="0"/>
                </a:lnTo>
                <a:close/>
              </a:path>
            </a:pathLst>
          </a:custGeom>
          <a:blipFill>
            <a:blip r:embed="rId8"/>
            <a:stretch>
              <a:fillRect l="0" t="0" r="0" b="0"/>
            </a:stretch>
          </a:blipFill>
        </p:spPr>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6803873" y="245250"/>
            <a:ext cx="1152975" cy="1347633"/>
          </a:xfrm>
          <a:custGeom>
            <a:avLst/>
            <a:gdLst/>
            <a:ahLst/>
            <a:cxnLst/>
            <a:rect r="r" b="b" t="t" l="l"/>
            <a:pathLst>
              <a:path h="1347633" w="1152975">
                <a:moveTo>
                  <a:pt x="0" y="0"/>
                </a:moveTo>
                <a:lnTo>
                  <a:pt x="1152975" y="0"/>
                </a:lnTo>
                <a:lnTo>
                  <a:pt x="1152975" y="1347633"/>
                </a:lnTo>
                <a:lnTo>
                  <a:pt x="0" y="1347633"/>
                </a:lnTo>
                <a:lnTo>
                  <a:pt x="0" y="0"/>
                </a:lnTo>
                <a:close/>
              </a:path>
            </a:pathLst>
          </a:custGeom>
          <a:blipFill>
            <a:blip r:embed="rId3"/>
            <a:stretch>
              <a:fillRect l="0" t="0" r="0" b="0"/>
            </a:stretch>
          </a:blipFill>
        </p:spPr>
      </p:sp>
      <p:sp>
        <p:nvSpPr>
          <p:cNvPr name="Freeform 4" id="4"/>
          <p:cNvSpPr/>
          <p:nvPr/>
        </p:nvSpPr>
        <p:spPr>
          <a:xfrm flipH="false" flipV="false" rot="0">
            <a:off x="392548" y="383239"/>
            <a:ext cx="3390793" cy="1071656"/>
          </a:xfrm>
          <a:custGeom>
            <a:avLst/>
            <a:gdLst/>
            <a:ahLst/>
            <a:cxnLst/>
            <a:rect r="r" b="b" t="t" l="l"/>
            <a:pathLst>
              <a:path h="1071656" w="3390793">
                <a:moveTo>
                  <a:pt x="0" y="0"/>
                </a:moveTo>
                <a:lnTo>
                  <a:pt x="3390792" y="0"/>
                </a:lnTo>
                <a:lnTo>
                  <a:pt x="3390792" y="1071655"/>
                </a:lnTo>
                <a:lnTo>
                  <a:pt x="0" y="1071655"/>
                </a:lnTo>
                <a:lnTo>
                  <a:pt x="0" y="0"/>
                </a:lnTo>
                <a:close/>
              </a:path>
            </a:pathLst>
          </a:custGeom>
          <a:blipFill>
            <a:blip r:embed="rId4"/>
            <a:stretch>
              <a:fillRect l="0" t="-99705" r="0" b="-116701"/>
            </a:stretch>
          </a:blipFill>
        </p:spPr>
      </p:sp>
      <p:sp>
        <p:nvSpPr>
          <p:cNvPr name="Freeform 5" id="5"/>
          <p:cNvSpPr/>
          <p:nvPr/>
        </p:nvSpPr>
        <p:spPr>
          <a:xfrm flipH="false" flipV="false" rot="0">
            <a:off x="1226787" y="1499419"/>
            <a:ext cx="5113106" cy="4346140"/>
          </a:xfrm>
          <a:custGeom>
            <a:avLst/>
            <a:gdLst/>
            <a:ahLst/>
            <a:cxnLst/>
            <a:rect r="r" b="b" t="t" l="l"/>
            <a:pathLst>
              <a:path h="4346140" w="5113106">
                <a:moveTo>
                  <a:pt x="0" y="0"/>
                </a:moveTo>
                <a:lnTo>
                  <a:pt x="5113107" y="0"/>
                </a:lnTo>
                <a:lnTo>
                  <a:pt x="5113107" y="4346141"/>
                </a:lnTo>
                <a:lnTo>
                  <a:pt x="0" y="4346141"/>
                </a:lnTo>
                <a:lnTo>
                  <a:pt x="0" y="0"/>
                </a:lnTo>
                <a:close/>
              </a:path>
            </a:pathLst>
          </a:custGeom>
          <a:blipFill>
            <a:blip r:embed="rId5"/>
            <a:stretch>
              <a:fillRect l="0" t="0" r="0" b="0"/>
            </a:stretch>
          </a:blipFill>
        </p:spPr>
      </p:sp>
      <p:sp>
        <p:nvSpPr>
          <p:cNvPr name="Freeform 6" id="6"/>
          <p:cNvSpPr/>
          <p:nvPr/>
        </p:nvSpPr>
        <p:spPr>
          <a:xfrm flipH="false" flipV="false" rot="0">
            <a:off x="1282948" y="6156756"/>
            <a:ext cx="5000785" cy="3956789"/>
          </a:xfrm>
          <a:custGeom>
            <a:avLst/>
            <a:gdLst/>
            <a:ahLst/>
            <a:cxnLst/>
            <a:rect r="r" b="b" t="t" l="l"/>
            <a:pathLst>
              <a:path h="3956789" w="5000785">
                <a:moveTo>
                  <a:pt x="0" y="0"/>
                </a:moveTo>
                <a:lnTo>
                  <a:pt x="5000785" y="0"/>
                </a:lnTo>
                <a:lnTo>
                  <a:pt x="5000785" y="3956789"/>
                </a:lnTo>
                <a:lnTo>
                  <a:pt x="0" y="3956789"/>
                </a:lnTo>
                <a:lnTo>
                  <a:pt x="0" y="0"/>
                </a:lnTo>
                <a:close/>
              </a:path>
            </a:pathLst>
          </a:custGeom>
          <a:blipFill>
            <a:blip r:embed="rId6"/>
            <a:stretch>
              <a:fillRect l="0" t="-1107" r="0" b="0"/>
            </a:stretch>
          </a:blipFill>
        </p:spPr>
      </p:sp>
      <p:sp>
        <p:nvSpPr>
          <p:cNvPr name="Freeform 7" id="7"/>
          <p:cNvSpPr/>
          <p:nvPr/>
        </p:nvSpPr>
        <p:spPr>
          <a:xfrm flipH="false" flipV="false" rot="0">
            <a:off x="11404926" y="1454894"/>
            <a:ext cx="4878517" cy="4390665"/>
          </a:xfrm>
          <a:custGeom>
            <a:avLst/>
            <a:gdLst/>
            <a:ahLst/>
            <a:cxnLst/>
            <a:rect r="r" b="b" t="t" l="l"/>
            <a:pathLst>
              <a:path h="4390665" w="4878517">
                <a:moveTo>
                  <a:pt x="0" y="0"/>
                </a:moveTo>
                <a:lnTo>
                  <a:pt x="4878517" y="0"/>
                </a:lnTo>
                <a:lnTo>
                  <a:pt x="4878517" y="4390666"/>
                </a:lnTo>
                <a:lnTo>
                  <a:pt x="0" y="4390666"/>
                </a:lnTo>
                <a:lnTo>
                  <a:pt x="0" y="0"/>
                </a:lnTo>
                <a:close/>
              </a:path>
            </a:pathLst>
          </a:custGeom>
          <a:blipFill>
            <a:blip r:embed="rId7"/>
            <a:stretch>
              <a:fillRect l="0" t="0" r="0" b="0"/>
            </a:stretch>
          </a:blipFill>
        </p:spPr>
      </p:sp>
      <p:sp>
        <p:nvSpPr>
          <p:cNvPr name="Freeform 8" id="8"/>
          <p:cNvSpPr/>
          <p:nvPr/>
        </p:nvSpPr>
        <p:spPr>
          <a:xfrm flipH="false" flipV="false" rot="0">
            <a:off x="11404926" y="6156756"/>
            <a:ext cx="4878517" cy="3713771"/>
          </a:xfrm>
          <a:custGeom>
            <a:avLst/>
            <a:gdLst/>
            <a:ahLst/>
            <a:cxnLst/>
            <a:rect r="r" b="b" t="t" l="l"/>
            <a:pathLst>
              <a:path h="3713771" w="4878517">
                <a:moveTo>
                  <a:pt x="0" y="0"/>
                </a:moveTo>
                <a:lnTo>
                  <a:pt x="4878517" y="0"/>
                </a:lnTo>
                <a:lnTo>
                  <a:pt x="4878517" y="3713771"/>
                </a:lnTo>
                <a:lnTo>
                  <a:pt x="0" y="3713771"/>
                </a:lnTo>
                <a:lnTo>
                  <a:pt x="0" y="0"/>
                </a:lnTo>
                <a:close/>
              </a:path>
            </a:pathLst>
          </a:custGeom>
          <a:blipFill>
            <a:blip r:embed="rId8"/>
            <a:stretch>
              <a:fillRect l="0" t="0" r="0" b="0"/>
            </a:stretch>
          </a:blipFill>
        </p:spPr>
      </p:sp>
      <p:sp>
        <p:nvSpPr>
          <p:cNvPr name="TextBox 9" id="9"/>
          <p:cNvSpPr txBox="true"/>
          <p:nvPr/>
        </p:nvSpPr>
        <p:spPr>
          <a:xfrm rot="0">
            <a:off x="7527893" y="478489"/>
            <a:ext cx="2689035" cy="785704"/>
          </a:xfrm>
          <a:prstGeom prst="rect">
            <a:avLst/>
          </a:prstGeom>
        </p:spPr>
        <p:txBody>
          <a:bodyPr anchor="t" rtlCol="false" tIns="0" lIns="0" bIns="0" rIns="0">
            <a:spAutoFit/>
          </a:bodyPr>
          <a:lstStyle/>
          <a:p>
            <a:pPr algn="l" marL="0" indent="0" lvl="0">
              <a:lnSpc>
                <a:spcPts val="5808"/>
              </a:lnSpc>
              <a:spcBef>
                <a:spcPct val="0"/>
              </a:spcBef>
            </a:pPr>
            <a:r>
              <a:rPr lang="en-US" sz="5808" spc="-458">
                <a:solidFill>
                  <a:srgbClr val="000000"/>
                </a:solidFill>
                <a:latin typeface="Archivo Black"/>
                <a:ea typeface="Archivo Black"/>
                <a:cs typeface="Archivo Black"/>
                <a:sym typeface="Archivo Black"/>
              </a:rPr>
              <a:t>Results</a:t>
            </a:r>
          </a:p>
        </p:txBody>
      </p:sp>
      <p:sp>
        <p:nvSpPr>
          <p:cNvPr name="Freeform 10" id="10"/>
          <p:cNvSpPr/>
          <p:nvPr/>
        </p:nvSpPr>
        <p:spPr>
          <a:xfrm flipH="false" flipV="false" rot="0">
            <a:off x="6745712" y="3765402"/>
            <a:ext cx="4253396" cy="4782708"/>
          </a:xfrm>
          <a:custGeom>
            <a:avLst/>
            <a:gdLst/>
            <a:ahLst/>
            <a:cxnLst/>
            <a:rect r="r" b="b" t="t" l="l"/>
            <a:pathLst>
              <a:path h="4782708" w="4253396">
                <a:moveTo>
                  <a:pt x="0" y="0"/>
                </a:moveTo>
                <a:lnTo>
                  <a:pt x="4253396" y="0"/>
                </a:lnTo>
                <a:lnTo>
                  <a:pt x="4253396" y="4782707"/>
                </a:lnTo>
                <a:lnTo>
                  <a:pt x="0" y="4782707"/>
                </a:lnTo>
                <a:lnTo>
                  <a:pt x="0" y="0"/>
                </a:lnTo>
                <a:close/>
              </a:path>
            </a:pathLst>
          </a:custGeom>
          <a:blipFill>
            <a:blip r:embed="rId9"/>
            <a:stretch>
              <a:fillRect l="0" t="0" r="0" b="0"/>
            </a:stretch>
          </a:blipFill>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DAGsmht05hc</dc:identifier>
  <dcterms:modified xsi:type="dcterms:W3CDTF">2011-08-01T06:04:30Z</dcterms:modified>
  <cp:revision>1</cp:revision>
  <dc:title>WMG</dc:title>
</cp:coreProperties>
</file>